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Proxima Nova"/>
      <p:regular r:id="rId45"/>
      <p:bold r:id="rId46"/>
      <p:italic r:id="rId47"/>
      <p:boldItalic r:id="rId48"/>
    </p:embeddedFont>
    <p:embeddedFont>
      <p:font typeface="Roboto"/>
      <p:regular r:id="rId49"/>
      <p:bold r:id="rId50"/>
      <p:italic r:id="rId51"/>
      <p:boldItalic r:id="rId52"/>
    </p:embeddedFont>
    <p:embeddedFont>
      <p:font typeface="PT Sans Narrow"/>
      <p:regular r:id="rId53"/>
      <p:bold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Amal Altlb"/>
  <p:cmAuthor clrIdx="1" id="1" initials="" lastIdx="3" name="Dirk Eisermann (FE)"/>
  <p:cmAuthor clrIdx="2" id="2" initials="" lastIdx="1" name="Chelse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ProximaNova-bold.fntdata"/><Relationship Id="rId45" Type="http://schemas.openxmlformats.org/officeDocument/2006/relationships/font" Target="fonts/ProximaNov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ProximaNova-boldItalic.fntdata"/><Relationship Id="rId47" Type="http://schemas.openxmlformats.org/officeDocument/2006/relationships/font" Target="fonts/ProximaNova-italic.fntdata"/><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PTSansNarrow-regular.fntdata"/><Relationship Id="rId52" Type="http://schemas.openxmlformats.org/officeDocument/2006/relationships/font" Target="fonts/Roboto-boldItalic.fntdata"/><Relationship Id="rId11" Type="http://schemas.openxmlformats.org/officeDocument/2006/relationships/slide" Target="slides/slide5.xml"/><Relationship Id="rId55" Type="http://schemas.openxmlformats.org/officeDocument/2006/relationships/font" Target="fonts/OpenSans-regular.fntdata"/><Relationship Id="rId10" Type="http://schemas.openxmlformats.org/officeDocument/2006/relationships/slide" Target="slides/slide4.xml"/><Relationship Id="rId54" Type="http://schemas.openxmlformats.org/officeDocument/2006/relationships/font" Target="fonts/PTSansNarrow-bold.fntdata"/><Relationship Id="rId13" Type="http://schemas.openxmlformats.org/officeDocument/2006/relationships/slide" Target="slides/slide7.xml"/><Relationship Id="rId57" Type="http://schemas.openxmlformats.org/officeDocument/2006/relationships/font" Target="fonts/OpenSans-italic.fntdata"/><Relationship Id="rId12" Type="http://schemas.openxmlformats.org/officeDocument/2006/relationships/slide" Target="slides/slide6.xml"/><Relationship Id="rId56" Type="http://schemas.openxmlformats.org/officeDocument/2006/relationships/font" Target="fonts/OpenSans-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Open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2-02T08:36:04.296">
    <p:pos x="6000" y="0"/>
    <p:text>option 2</p:text>
  </p:cm>
  <p:cm authorId="1" idx="1" dt="2024-12-02T08:36:04.296">
    <p:pos x="6000" y="0"/>
    <p:text>I prefer this one.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4-12-02T14:06:04.597">
    <p:pos x="6000" y="0"/>
    <p:text>Put this slide in the end (for questions) or delete it.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12-02T13:38:47.561">
    <p:pos x="6000" y="0"/>
    <p:text>Option 1</p:text>
  </p:cm>
  <p:cm authorId="1" idx="3" dt="2024-12-02T07:56:39.382">
    <p:pos x="6000" y="0"/>
    <p:text>I prefer Option 2</p:text>
  </p:cm>
  <p:cm authorId="2" idx="1" dt="2024-12-02T13:38:47.561">
    <p:pos x="6000" y="0"/>
    <p:text>I also prefer option 2</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everyone, before we dive in, I would like to introduce my colleagues Chelsea, Dirk, and myself, Amal. We will be presenting our project on analyzing cycling traffic in Paris.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d62e566ba1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d62e566ba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Chelsea</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check the completeness of our data over time, we next visualized what percentage of each month had hourly count readings. As you can see 2022 was very incomplete, with just a few days in a few months having readings, and then 2023 only </a:t>
            </a:r>
            <a:r>
              <a:rPr lang="en">
                <a:solidFill>
                  <a:schemeClr val="dk1"/>
                </a:solidFill>
              </a:rPr>
              <a:t>had readings for the last 4 months of the year. 2024 had complete data up until when this analysis was done (Mid October).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we decided to exclude 2022 and the first 9 months of 2023 from our modeling dataset.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d62e566ba1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d62e566ba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Chelsea</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also checked for another form of missing readings, which was </a:t>
            </a:r>
            <a:r>
              <a:rPr lang="en">
                <a:solidFill>
                  <a:schemeClr val="dk1"/>
                </a:solidFill>
              </a:rPr>
              <a:t>counters that recorded an hourly count of zero. We found that there were</a:t>
            </a:r>
            <a:r>
              <a:rPr lang="en">
                <a:solidFill>
                  <a:schemeClr val="dk1"/>
                </a:solidFill>
              </a:rPr>
              <a:t> 41582 instances (4.5% of the total data) of this. As you can see in the graph, the distribution of these occurrences is not consistent across all the counters. This inconsistency suggests that these zero counts are not merely due to periodic malfunction of counters, so there therefore must be other contributing factors. However, since an hourly count of 0 is realistically possible</a:t>
            </a:r>
            <a:r>
              <a:rPr lang="en">
                <a:solidFill>
                  <a:schemeClr val="dk1"/>
                </a:solidFill>
              </a:rPr>
              <a:t>, and we couldn’t know for sure which cases were true and which were errors, we decided to keep all hourly counts of 0 in our dataset for modeling.</a:t>
            </a:r>
            <a:r>
              <a:rPr b="1" lang="en">
                <a:solidFill>
                  <a:schemeClr val="dk1"/>
                </a:solidFill>
              </a:rPr>
              <a:t>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d62e566ba1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d62e566ba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Chelsea</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then sought to get an idea of how the cycling </a:t>
            </a:r>
            <a:r>
              <a:rPr lang="en">
                <a:solidFill>
                  <a:schemeClr val="dk1"/>
                </a:solidFill>
              </a:rPr>
              <a:t>traffic differs</a:t>
            </a:r>
            <a:r>
              <a:rPr lang="en">
                <a:solidFill>
                  <a:schemeClr val="dk1"/>
                </a:solidFill>
              </a:rPr>
              <a:t> during different periods of the day, and for weekdays vs weekends. As you can see in the graph, the cycling traffic is heavier during weekdays (green), for all periods, with most traffic </a:t>
            </a:r>
            <a:r>
              <a:rPr lang="en">
                <a:solidFill>
                  <a:schemeClr val="dk1"/>
                </a:solidFill>
              </a:rPr>
              <a:t>happening in the mornings and afternoons, so between 6 am and 5 pm.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From this strong difference between weekdays and weekends, we can conclude that it is probably people commuting to work and school who are the primary cyclists in Paris, and not tourists.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d62e566ba1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d62e566ba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Chelsea</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get an overview of the geographic locations of the counters, we plotted them on a map of Paris. Comparing the locations of the counters (left), and a map </a:t>
            </a:r>
            <a:r>
              <a:rPr lang="en">
                <a:solidFill>
                  <a:schemeClr val="dk1"/>
                </a:solidFill>
              </a:rPr>
              <a:t>of the cycling paths/lanes in Paris, we can see that they are mostly located on those routes, which is logical.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d62e566ba1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d62e566ba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Chelsea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data encompassed the period where the Olympic and Paralympic games were held in Paris, so I’ll now </a:t>
            </a:r>
            <a:r>
              <a:rPr lang="en">
                <a:solidFill>
                  <a:schemeClr val="dk1"/>
                </a:solidFill>
              </a:rPr>
              <a:t>briefly</a:t>
            </a:r>
            <a:r>
              <a:rPr lang="en">
                <a:solidFill>
                  <a:schemeClr val="dk1"/>
                </a:solidFill>
              </a:rPr>
              <a:t> present our findings on that. The city made significant investments in improving their cycling infrastructure in preparation for the games, with the goal of encouraging visitors to travel by bike to ease car traffic and overcrowding on public transportation. So </a:t>
            </a:r>
            <a:r>
              <a:rPr lang="en">
                <a:solidFill>
                  <a:schemeClr val="dk1"/>
                </a:solidFill>
              </a:rPr>
              <a:t>we sought to investigate how well their plan worked.</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We can see here that volume of cycling traffic decreases from July to mid-August, and then increases again after that. The Olympic and Paralympic date ranges are highlighted in yellow and green, respectively. Whether this trend of a decrease followed by an increase was due to the Olympics or other factors (eg, that it was summer holidays) is unknown. And since our dataset didnt include counts from the same period in the previous years, we couldnt draw a comparison.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1d31e1adfb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1d31e1adf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Chelsea</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graph we can see how the cycling traffic volume varied at different hours of the day during the different periods -so before, during the Olympics, between games, and during the Paralympics. The most important takeaway here is that the daily traffic trend is the same for the periods during and not during the games, and as we saw earlier the traffic volume follows the typical commuting times. So it was mostly still commuters cycling, and not tourists.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from this we can conclude that Paris’ initiative to get tourists cycling during the Olympics and Paralympics didn’t really work. However, Parisians will benefit from the improvements in cycling infrastructure that were made.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Overall, d</a:t>
            </a:r>
            <a:r>
              <a:rPr lang="en">
                <a:solidFill>
                  <a:schemeClr val="dk1"/>
                </a:solidFill>
              </a:rPr>
              <a:t>ue to the abnormal circumstance in Paris during these times, like road closures and Parisians being encouraged to avoid certain areas and take alternate routes, we decided to exclude the this period from our modeling dataset.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d62e566ba1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d62e566ba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Chelsea</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After the visualization we cleaned and preprocessed our data for modeling. At the top is a summary of what we did to clean our dataset, which I just explained in the previous slides. So our final dataset for modeling encompassed the period from Sept 2023 to June 2024, and the relevant variables we kept in the dataset and extracted from other columns are listed here in number 6.</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Dirk</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t>For the modeling part, we tried to find out whether there are areas where cycle traffic is significantly different compared to other parts of the city. We expected to find counters with similar traffic patterns and usage throughout the day. To explore this, we used two different types of clustering models.</a:t>
            </a:r>
            <a:endParaRPr/>
          </a:p>
          <a:p>
            <a:pPr indent="0" lvl="0" marL="0" rtl="0" algn="l">
              <a:lnSpc>
                <a:spcPct val="115000"/>
              </a:lnSpc>
              <a:spcBef>
                <a:spcPts val="1200"/>
              </a:spcBef>
              <a:spcAft>
                <a:spcPts val="0"/>
              </a:spcAft>
              <a:buClr>
                <a:schemeClr val="dk1"/>
              </a:buClr>
              <a:buSzPts val="1100"/>
              <a:buFont typeface="Arial"/>
              <a:buNone/>
            </a:pPr>
            <a:r>
              <a:rPr lang="en"/>
              <a:t>In the second step, we used this information to develop a prediction model.</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1a37815801_0_24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1a37815801_0_2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Dirk</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first we tried the KMEan-model. </a:t>
            </a:r>
            <a:r>
              <a:rPr lang="en">
                <a:solidFill>
                  <a:schemeClr val="dk1"/>
                </a:solidFill>
              </a:rPr>
              <a:t>We varied both the number of clusters and the number of features. The model with the following features proved to be the best for clustering: 'Average daily cyclist counts', 'Average weekly sum counts', 'Average monthly standard deviation of counts'. This model delivers good results with relatively little effort.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metrics show a satisfactory result. The clustering makes sense, but there is room for improvement. In particular, the high number of low counts is a problem for modelling. Further analyses would be useful at this point.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evaluation metrics suggest that the K-means clustering model is usable but may benefit from further refinement. The Euclidean and </a:t>
            </a:r>
            <a:r>
              <a:rPr lang="en" u="sng">
                <a:solidFill>
                  <a:schemeClr val="dk1"/>
                </a:solidFill>
              </a:rPr>
              <a:t>Manhattan averages indicate a moderate cluster compactness</a:t>
            </a:r>
            <a:r>
              <a:rPr lang="en">
                <a:solidFill>
                  <a:schemeClr val="dk1"/>
                </a:solidFill>
              </a:rPr>
              <a:t>, while the </a:t>
            </a:r>
            <a:r>
              <a:rPr lang="en" u="sng">
                <a:solidFill>
                  <a:schemeClr val="dk1"/>
                </a:solidFill>
              </a:rPr>
              <a:t>Silhouette Score of 0.493</a:t>
            </a:r>
            <a:r>
              <a:rPr lang="en">
                <a:solidFill>
                  <a:schemeClr val="dk1"/>
                </a:solidFill>
              </a:rPr>
              <a:t> suggests an </a:t>
            </a:r>
            <a:r>
              <a:rPr lang="en" u="sng">
                <a:solidFill>
                  <a:schemeClr val="dk1"/>
                </a:solidFill>
              </a:rPr>
              <a:t>acceptable</a:t>
            </a:r>
            <a:r>
              <a:rPr lang="en">
                <a:solidFill>
                  <a:schemeClr val="dk1"/>
                </a:solidFill>
              </a:rPr>
              <a:t> but not optimal </a:t>
            </a:r>
            <a:r>
              <a:rPr lang="en" u="sng">
                <a:solidFill>
                  <a:schemeClr val="dk1"/>
                </a:solidFill>
              </a:rPr>
              <a:t>cluster separation</a:t>
            </a:r>
            <a:r>
              <a:rPr lang="en">
                <a:solidFill>
                  <a:schemeClr val="dk1"/>
                </a:solidFill>
              </a:rPr>
              <a:t>. Potential improvements could involve testing alternative numbers of clusters, refining features, or exploring alternative clustering algorithms to achieve better-defined clusters. Specifically, the distinction between the</a:t>
            </a:r>
            <a:r>
              <a:rPr lang="en" u="sng">
                <a:solidFill>
                  <a:schemeClr val="dk1"/>
                </a:solidFill>
              </a:rPr>
              <a:t> two smaller groups</a:t>
            </a:r>
            <a:r>
              <a:rPr lang="en">
                <a:solidFill>
                  <a:schemeClr val="dk1"/>
                </a:solidFill>
              </a:rPr>
              <a:t> might be responsible for the poor values. </a:t>
            </a:r>
            <a:r>
              <a:rPr lang="en" u="sng">
                <a:solidFill>
                  <a:schemeClr val="dk1"/>
                </a:solidFill>
              </a:rPr>
              <a:t>These two clusters overlap, and the count values are very close to each other</a:t>
            </a:r>
            <a:r>
              <a:rPr lang="en">
                <a:solidFill>
                  <a:schemeClr val="dk1"/>
                </a:solidFill>
              </a:rPr>
              <a:t>. This inaccuracy is accepted at this point. Further analyses will demonstrate that this decision is justifiable.)</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1bf517b381_1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1bf517b38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Chelsea</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As an alternative to the kmeans model, we tried several variations of HDBSCAN models. I’ll present here our best fitting HDBSCAN model. First, we did a log-transformation on the hourly counts, since our data has such a heavy right skew. This makes the distances between high values less extreme so that the clustering algorithms can find more natural groupings. This model used these four features and starting parameters of 3 for </a:t>
            </a:r>
            <a:r>
              <a:rPr lang="en">
                <a:solidFill>
                  <a:schemeClr val="dk1"/>
                </a:solidFill>
              </a:rPr>
              <a:t>minimum</a:t>
            </a:r>
            <a:r>
              <a:rPr lang="en">
                <a:solidFill>
                  <a:schemeClr val="dk1"/>
                </a:solidFill>
              </a:rPr>
              <a:t> samples and 10 for minimum cluster size. This resulted in a model with two clusters, made up of 70 of the counters (so 31 were excluded as noise). The Silhouette Score was 0.62, a big improvement from the kmeans model.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000">
                <a:solidFill>
                  <a:srgbClr val="695D46"/>
                </a:solidFill>
              </a:rPr>
              <a:t>Amal</a:t>
            </a:r>
            <a:endParaRPr b="1" sz="1000">
              <a:solidFill>
                <a:srgbClr val="695D46"/>
              </a:solidFill>
            </a:endParaRPr>
          </a:p>
          <a:p>
            <a:pPr indent="0" lvl="0" marL="0" rtl="0" algn="l">
              <a:spcBef>
                <a:spcPts val="1000"/>
              </a:spcBef>
              <a:spcAft>
                <a:spcPts val="0"/>
              </a:spcAft>
              <a:buNone/>
            </a:pPr>
            <a:r>
              <a:rPr b="1" lang="en"/>
              <a:t>Here is the outline of our presentation: </a:t>
            </a:r>
            <a:r>
              <a:rPr lang="en"/>
              <a:t>we will take you through the journey of our project, </a:t>
            </a:r>
            <a:r>
              <a:rPr lang="en"/>
              <a:t>highlighting </a:t>
            </a:r>
            <a:r>
              <a:rPr lang="en"/>
              <a:t>key aspects and findings.</a:t>
            </a:r>
            <a:endParaRPr b="1" sz="1000">
              <a:solidFill>
                <a:srgbClr val="695D46"/>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1a37815801_0_24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1a37815801_0_2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Dirk</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A comparison of the two models shows that both have their weaknesses. The KMeans model captures all counters, but does not achieve the same Silhouette score as the other model (which means that the separation of the clusters is better in the HDBScan). The HDBScan achieves a good accuracy of fit of the data, but does not capture all counters. Around a third of the counters are treated as exceptions and are ignored. This is a major loss of information. There is room for improvement in the model here.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1a37815801_0_24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1a37815801_0_2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Dirk</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We used the results of the KMean-clustering for further analysis. </a:t>
            </a:r>
            <a:r>
              <a:rPr lang="en">
                <a:solidFill>
                  <a:schemeClr val="dk1"/>
                </a:solidFill>
              </a:rPr>
              <a:t>The map provides a good overview of the distribution of the individual clusters in Paris. You can clearly see that the installation of main routes in Paris has led to corresponding usage. Our expectation that certain counters would have similar usage patterns was fulfilled. The fewest counts of cyclists are in the intermediate zones.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a37815801_0_24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1a37815801_0_2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Dirk</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graph shows that the pattern of distribution of cycle use is similar for all four clusters. This suggests that it is mainly Parisians who use the cycle lanes.This assumption is reinforced by the fact that the number of cyclists decreased during the holidays.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b56a069a2_1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1b56a069a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Dirk</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Finally, we developed a linear regression model to make a prediction for the expected traffic. The morning traffic counts are intended to predict the afternoon counts. For this, we used various features in different combinations, including a PCA component that we derived from the KMean-Clustering. The model delivers good results, but these could be improved. Again, there is the issue of many values being zero or close to zero, which negatively impacts the model. </a:t>
            </a:r>
            <a:r>
              <a:rPr lang="en"/>
              <a:t>There is still some further research needed in this area.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lnSpc>
                <a:spcPct val="115000"/>
              </a:lnSpc>
              <a:spcBef>
                <a:spcPts val="1200"/>
              </a:spcBef>
              <a:spcAft>
                <a:spcPts val="0"/>
              </a:spcAft>
              <a:buClr>
                <a:schemeClr val="dk1"/>
              </a:buClr>
              <a:buSzPts val="1100"/>
              <a:buFont typeface="Arial"/>
              <a:buNone/>
            </a:pPr>
            <a:r>
              <a:rPr lang="en"/>
              <a:t>Using the PCA method, a single component was formed from the three variables that were used as features for the clustering. This component and other features (morning counts from 6.00 to 12.00, day of the week and holidays) are used to predict bicycle use in the afternoon.</a:t>
            </a:r>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1a37815801_0_25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1a37815801_0_2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Dirk</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Overall, we can say that our expectation was confirmed: residents of Paris, in particular, are using the cycling routes. One big challenge in our analysis was dealing with the many counts close to zero, which happen during nighttime hours or when there are road closures. If we had more time for the project, it would make sense to test additional regression models to improve the predictions. It would also help to include more data sources and look at a longer time period.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a37815801_0_23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a37815801_0_2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Dirk</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Do you have any questions? If not, we will go on with the Power BI Dashboard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d6357d11b4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d6357d11b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634ffb4d6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d634ffb4d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‘s an overview of the df</a:t>
            </a:r>
            <a:endParaRPr/>
          </a:p>
          <a:p>
            <a:pPr indent="-317500" lvl="0" marL="457200" rtl="0" algn="l">
              <a:spcBef>
                <a:spcPts val="0"/>
              </a:spcBef>
              <a:spcAft>
                <a:spcPts val="0"/>
              </a:spcAft>
              <a:buClr>
                <a:schemeClr val="dk1"/>
              </a:buClr>
              <a:buSzPts val="1400"/>
              <a:buChar char="-"/>
            </a:pPr>
            <a:r>
              <a:rPr lang="en">
                <a:solidFill>
                  <a:schemeClr val="dk1"/>
                </a:solidFill>
              </a:rPr>
              <a:t>dataset's columns were originally in French and were translated into English</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d634ffb4d6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d634ffb4d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d634ffb4d6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d634ffb4d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To explore more our df we checked the  </a:t>
            </a:r>
            <a:r>
              <a:rPr lang="en">
                <a:solidFill>
                  <a:schemeClr val="dk1"/>
                </a:solidFill>
                <a:highlight>
                  <a:srgbClr val="FFFFFF"/>
                </a:highlight>
              </a:rPr>
              <a:t>central tendencies and variability of our data.</a:t>
            </a:r>
            <a:endParaRPr>
              <a:solidFill>
                <a:schemeClr val="dk1"/>
              </a:solidFill>
              <a:highlight>
                <a:srgbClr val="FFFFFF"/>
              </a:highlight>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We found out that :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High Variability:</a:t>
            </a:r>
            <a:r>
              <a:rPr lang="en">
                <a:solidFill>
                  <a:schemeClr val="dk1"/>
                </a:solidFill>
              </a:rPr>
              <a:t> The data shows high variability, with a low mean (~79) and a high standard deviation (~109).</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Potential Outliers:</a:t>
            </a:r>
            <a:r>
              <a:rPr lang="en">
                <a:solidFill>
                  <a:schemeClr val="dk1"/>
                </a:solidFill>
              </a:rPr>
              <a:t> The wide range between the minimum (0) and maximum (8190) suggests the presence of significant outliers.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Quartile Gap:</a:t>
            </a:r>
            <a:r>
              <a:rPr lang="en">
                <a:solidFill>
                  <a:schemeClr val="dk1"/>
                </a:solidFill>
              </a:rPr>
              <a:t> A large gap between the first quartile (Q1 = 12%) and third quartile (Q3 = 98%) further highlights the data's spread and variability.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1a37815801_0_19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1a37815801_0_1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Amal</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In 2021, Paris launched the ambitious Plan Vélo: Act 2, aiming to transform the city into one of the most bike-friendly cities in Europe. To achieve this, the city has invested significantly in the infrastructure to encourage cycling among residents and tourists.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To analyze the impact of these efforts, we used data from opendata.paris.fr. This dataset contains the hourly cyclist counts recorded by different bicycle counters  installed across Paris.</a:t>
            </a:r>
            <a:endParaRPr sz="1200">
              <a:solidFill>
                <a:schemeClr val="dk1"/>
              </a:solidFill>
            </a:endParaRPr>
          </a:p>
          <a:p>
            <a:pPr indent="0" lvl="0" marL="0" rtl="0" algn="l">
              <a:spcBef>
                <a:spcPts val="120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1a62b1539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1a62b1539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To explore more our df we checked the  </a:t>
            </a:r>
            <a:r>
              <a:rPr lang="en">
                <a:solidFill>
                  <a:schemeClr val="dk1"/>
                </a:solidFill>
                <a:highlight>
                  <a:srgbClr val="FFFFFF"/>
                </a:highlight>
              </a:rPr>
              <a:t>central tendencies and variability of our data.</a:t>
            </a:r>
            <a:endParaRPr>
              <a:solidFill>
                <a:schemeClr val="dk1"/>
              </a:solidFill>
              <a:highlight>
                <a:srgbClr val="FFFFFF"/>
              </a:highlight>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We found out that : </a:t>
            </a:r>
            <a:endParaRPr b="1">
              <a:solidFill>
                <a:schemeClr val="dk1"/>
              </a:solidFill>
            </a:endParaRPr>
          </a:p>
          <a:p>
            <a:pPr indent="0" lvl="0" marL="0" rtl="0" algn="l">
              <a:spcBef>
                <a:spcPts val="0"/>
              </a:spcBef>
              <a:spcAft>
                <a:spcPts val="0"/>
              </a:spcAft>
              <a:buNone/>
            </a:pPr>
            <a:r>
              <a:rPr b="1" lang="en">
                <a:solidFill>
                  <a:schemeClr val="dk1"/>
                </a:solidFill>
              </a:rPr>
              <a:t>High Variability:</a:t>
            </a:r>
            <a:r>
              <a:rPr lang="en">
                <a:solidFill>
                  <a:schemeClr val="dk1"/>
                </a:solidFill>
              </a:rPr>
              <a:t> The data shows high variability, with a low mean (~79) and a high standard deviation (~109).</a:t>
            </a:r>
            <a:endParaRPr>
              <a:solidFill>
                <a:schemeClr val="dk1"/>
              </a:solidFill>
            </a:endParaRPr>
          </a:p>
          <a:p>
            <a:pPr indent="0" lvl="0" marL="0" rtl="0" algn="l">
              <a:spcBef>
                <a:spcPts val="0"/>
              </a:spcBef>
              <a:spcAft>
                <a:spcPts val="0"/>
              </a:spcAft>
              <a:buNone/>
            </a:pPr>
            <a:r>
              <a:rPr b="1" lang="en">
                <a:solidFill>
                  <a:schemeClr val="dk1"/>
                </a:solidFill>
              </a:rPr>
              <a:t>Potential Outliers:</a:t>
            </a:r>
            <a:r>
              <a:rPr lang="en">
                <a:solidFill>
                  <a:schemeClr val="dk1"/>
                </a:solidFill>
              </a:rPr>
              <a:t> The wide range between the minimum (0) and maximum (8190) suggests the presence of significant outliers.</a:t>
            </a:r>
            <a:endParaRPr>
              <a:solidFill>
                <a:schemeClr val="dk1"/>
              </a:solidFill>
            </a:endParaRPr>
          </a:p>
          <a:p>
            <a:pPr indent="0" lvl="0" marL="0" rtl="0" algn="l">
              <a:spcBef>
                <a:spcPts val="0"/>
              </a:spcBef>
              <a:spcAft>
                <a:spcPts val="0"/>
              </a:spcAft>
              <a:buNone/>
            </a:pPr>
            <a:r>
              <a:rPr b="1" lang="en">
                <a:solidFill>
                  <a:schemeClr val="dk1"/>
                </a:solidFill>
              </a:rPr>
              <a:t>Quartile Gap:</a:t>
            </a:r>
            <a:r>
              <a:rPr lang="en">
                <a:solidFill>
                  <a:schemeClr val="dk1"/>
                </a:solidFill>
              </a:rPr>
              <a:t> A large gap between the first quartile (Q1 = 12%) and third quartile (Q3 = 98%) further highlights the data's spread and variability.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d634ffb4d6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d634ffb4d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just">
              <a:lnSpc>
                <a:spcPct val="115000"/>
              </a:lnSpc>
              <a:spcBef>
                <a:spcPts val="1000"/>
              </a:spcBef>
              <a:spcAft>
                <a:spcPts val="0"/>
              </a:spcAft>
              <a:buNone/>
            </a:pPr>
            <a:r>
              <a:rPr lang="en">
                <a:solidFill>
                  <a:schemeClr val="dk1"/>
                </a:solidFill>
              </a:rPr>
              <a:t>-</a:t>
            </a:r>
            <a:r>
              <a:rPr lang="en" sz="700">
                <a:solidFill>
                  <a:schemeClr val="dk1"/>
                </a:solidFill>
              </a:rPr>
              <a:t>       </a:t>
            </a:r>
            <a:r>
              <a:rPr lang="en">
                <a:solidFill>
                  <a:schemeClr val="dk1"/>
                </a:solidFill>
              </a:rPr>
              <a:t>From the column ‘Data and Time’ we extracted the date, time, day of the week, month and year and created new columns. Similarly, from the column ‘Geo Coordinates’ we created separate columns for longitude and latitude.</a:t>
            </a:r>
            <a:endParaRPr>
              <a:solidFill>
                <a:schemeClr val="dk1"/>
              </a:solidFill>
            </a:endParaRPr>
          </a:p>
          <a:p>
            <a:pPr indent="0" lvl="0" marL="0" rtl="0" algn="just">
              <a:lnSpc>
                <a:spcPct val="115000"/>
              </a:lnSpc>
              <a:spcBef>
                <a:spcPts val="1000"/>
              </a:spcBef>
              <a:spcAft>
                <a:spcPts val="0"/>
              </a:spcAft>
              <a:buNone/>
            </a:pPr>
            <a:r>
              <a:t/>
            </a:r>
            <a:endParaRPr>
              <a:solidFill>
                <a:schemeClr val="dk1"/>
              </a:solidFill>
            </a:endParaRPr>
          </a:p>
          <a:p>
            <a:pPr indent="0" lvl="0" marL="0" rtl="0" algn="just">
              <a:lnSpc>
                <a:spcPct val="115000"/>
              </a:lnSpc>
              <a:spcBef>
                <a:spcPts val="1000"/>
              </a:spcBef>
              <a:spcAft>
                <a:spcPts val="0"/>
              </a:spcAft>
              <a:buClr>
                <a:schemeClr val="dk1"/>
              </a:buClr>
              <a:buSzPts val="1100"/>
              <a:buFont typeface="Arial"/>
              <a:buNone/>
            </a:pPr>
            <a:r>
              <a:rPr lang="en">
                <a:solidFill>
                  <a:schemeClr val="dk1"/>
                </a:solidFill>
              </a:rPr>
              <a:t>Our data consists of one main numeric variable (Hourly Count) and two main categorical values (Count Date and Time, Geo Coordinates), along with their subcategories.</a:t>
            </a:r>
            <a:endParaRPr>
              <a:solidFill>
                <a:schemeClr val="dk1"/>
              </a:solidFill>
            </a:endParaRPr>
          </a:p>
          <a:p>
            <a:pPr indent="0" lvl="0" marL="0" rtl="0" algn="l">
              <a:spcBef>
                <a:spcPts val="1000"/>
              </a:spcBef>
              <a:spcAft>
                <a:spcPts val="0"/>
              </a:spcAft>
              <a:buNone/>
            </a:pPr>
            <a:r>
              <a:t/>
            </a:r>
            <a:endParaRPr b="1">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1a62b1539f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1a62b1539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just">
              <a:lnSpc>
                <a:spcPct val="115000"/>
              </a:lnSpc>
              <a:spcBef>
                <a:spcPts val="1000"/>
              </a:spcBef>
              <a:spcAft>
                <a:spcPts val="0"/>
              </a:spcAft>
              <a:buNone/>
            </a:pPr>
            <a:r>
              <a:rPr lang="en">
                <a:solidFill>
                  <a:schemeClr val="dk1"/>
                </a:solidFill>
              </a:rPr>
              <a:t>-</a:t>
            </a:r>
            <a:r>
              <a:rPr lang="en" sz="700">
                <a:solidFill>
                  <a:schemeClr val="dk1"/>
                </a:solidFill>
              </a:rPr>
              <a:t>     </a:t>
            </a:r>
            <a:r>
              <a:rPr lang="en">
                <a:solidFill>
                  <a:schemeClr val="dk1"/>
                </a:solidFill>
              </a:rPr>
              <a:t> </a:t>
            </a:r>
            <a:r>
              <a:rPr b="1" lang="en">
                <a:solidFill>
                  <a:schemeClr val="dk1"/>
                </a:solidFill>
              </a:rPr>
              <a:t>Merge Type:</a:t>
            </a:r>
            <a:endParaRPr b="1">
              <a:solidFill>
                <a:schemeClr val="dk1"/>
              </a:solidFill>
            </a:endParaRPr>
          </a:p>
          <a:p>
            <a:pPr indent="-228600" lvl="0" marL="457200" rtl="0" algn="just">
              <a:lnSpc>
                <a:spcPct val="115000"/>
              </a:lnSpc>
              <a:spcBef>
                <a:spcPts val="1000"/>
              </a:spcBef>
              <a:spcAft>
                <a:spcPts val="0"/>
              </a:spcAft>
              <a:buNone/>
            </a:pPr>
            <a:r>
              <a:rPr lang="en">
                <a:solidFill>
                  <a:schemeClr val="dk1"/>
                </a:solidFill>
              </a:rPr>
              <a:t>Left join on extracted (street name) from the main (’counting site name’) dataset with the corresponding "Street name" in the second dataset.</a:t>
            </a:r>
            <a:r>
              <a:rPr b="1" lang="en"/>
              <a:t>Column name</a:t>
            </a:r>
            <a:endParaRPr b="1"/>
          </a:p>
          <a:p>
            <a:pPr indent="0" lvl="0" marL="0" rtl="0" algn="l">
              <a:lnSpc>
                <a:spcPct val="115000"/>
              </a:lnSpc>
              <a:spcBef>
                <a:spcPts val="1200"/>
              </a:spcBef>
              <a:spcAft>
                <a:spcPts val="0"/>
              </a:spcAft>
              <a:buNone/>
            </a:pPr>
            <a:r>
              <a:rPr b="1" lang="en"/>
              <a:t>Column name: Description </a:t>
            </a:r>
            <a:r>
              <a:rPr lang="en" sz="1400">
                <a:solidFill>
                  <a:schemeClr val="dk1"/>
                </a:solidFill>
              </a:rPr>
              <a:t>- </a:t>
            </a:r>
            <a:r>
              <a:rPr b="1" lang="en"/>
              <a:t>Type - Column renamed</a:t>
            </a:r>
            <a:endParaRPr b="1"/>
          </a:p>
          <a:p>
            <a:pPr indent="0" lvl="0" marL="0" rtl="0" algn="l">
              <a:lnSpc>
                <a:spcPct val="115000"/>
              </a:lnSpc>
              <a:spcBef>
                <a:spcPts val="1200"/>
              </a:spcBef>
              <a:spcAft>
                <a:spcPts val="0"/>
              </a:spcAft>
              <a:buNone/>
            </a:pPr>
            <a:r>
              <a:rPr lang="en" sz="1400"/>
              <a:t>C_AR: Arrondissement number - Integer - Arrondissement</a:t>
            </a:r>
            <a:endParaRPr sz="1400"/>
          </a:p>
          <a:p>
            <a:pPr indent="0" lvl="0" marL="0" rtl="0" algn="l">
              <a:lnSpc>
                <a:spcPct val="115000"/>
              </a:lnSpc>
              <a:spcBef>
                <a:spcPts val="1200"/>
              </a:spcBef>
              <a:spcAft>
                <a:spcPts val="0"/>
              </a:spcAft>
              <a:buNone/>
            </a:pPr>
            <a:r>
              <a:rPr lang="en" sz="1400"/>
              <a:t>L_ADR:  Full address (street number followed by the street name) - String - Counting Site Name</a:t>
            </a:r>
            <a:endParaRPr sz="1400"/>
          </a:p>
          <a:p>
            <a:pPr indent="-228600" lvl="0" marL="457200" rtl="0" algn="just">
              <a:lnSpc>
                <a:spcPct val="115000"/>
              </a:lnSpc>
              <a:spcBef>
                <a:spcPts val="1200"/>
              </a:spcBef>
              <a:spcAft>
                <a:spcPts val="0"/>
              </a:spcAft>
              <a:buNone/>
            </a:pPr>
            <a:r>
              <a:t/>
            </a:r>
            <a:endParaRPr>
              <a:solidFill>
                <a:schemeClr val="dk1"/>
              </a:solidFill>
            </a:endParaRPr>
          </a:p>
          <a:p>
            <a:pPr indent="-228600" lvl="0" marL="457200" rtl="0" algn="just">
              <a:lnSpc>
                <a:spcPct val="115000"/>
              </a:lnSpc>
              <a:spcBef>
                <a:spcPts val="1000"/>
              </a:spcBef>
              <a:spcAft>
                <a:spcPts val="0"/>
              </a:spcAft>
              <a:buNone/>
            </a:pPr>
            <a:r>
              <a:t/>
            </a:r>
            <a:endParaRPr>
              <a:solidFill>
                <a:schemeClr val="dk1"/>
              </a:solidFill>
            </a:endParaRPr>
          </a:p>
          <a:p>
            <a:pPr indent="-228600" lvl="0" marL="457200" rtl="0" algn="just">
              <a:lnSpc>
                <a:spcPct val="115000"/>
              </a:lnSpc>
              <a:spcBef>
                <a:spcPts val="1000"/>
              </a:spcBef>
              <a:spcAft>
                <a:spcPts val="0"/>
              </a:spcAft>
              <a:buNone/>
            </a:pPr>
            <a:r>
              <a:t/>
            </a:r>
            <a:endParaRPr>
              <a:solidFill>
                <a:schemeClr val="dk1"/>
              </a:solidFill>
            </a:endParaRPr>
          </a:p>
          <a:p>
            <a:pPr indent="0" lvl="0" marL="0" rtl="0" algn="just">
              <a:lnSpc>
                <a:spcPct val="115000"/>
              </a:lnSpc>
              <a:spcBef>
                <a:spcPts val="1000"/>
              </a:spcBef>
              <a:spcAft>
                <a:spcPts val="0"/>
              </a:spcAft>
              <a:buNone/>
            </a:pPr>
            <a:r>
              <a:t/>
            </a:r>
            <a:endParaRPr>
              <a:solidFill>
                <a:schemeClr val="dk1"/>
              </a:solidFill>
            </a:endParaRPr>
          </a:p>
          <a:p>
            <a:pPr indent="0" lvl="0" marL="0" rtl="0" algn="l">
              <a:spcBef>
                <a:spcPts val="1000"/>
              </a:spcBef>
              <a:spcAft>
                <a:spcPts val="0"/>
              </a:spcAft>
              <a:buNone/>
            </a:pPr>
            <a:r>
              <a:t/>
            </a:r>
            <a:endParaRPr b="1">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1a62b1539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1a62b1539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just">
              <a:lnSpc>
                <a:spcPct val="115000"/>
              </a:lnSpc>
              <a:spcBef>
                <a:spcPts val="1000"/>
              </a:spcBef>
              <a:spcAft>
                <a:spcPts val="0"/>
              </a:spcAft>
              <a:buNone/>
            </a:pPr>
            <a:r>
              <a:rPr lang="en">
                <a:solidFill>
                  <a:schemeClr val="dk1"/>
                </a:solidFill>
              </a:rPr>
              <a:t>Second DF:</a:t>
            </a:r>
            <a:endParaRPr>
              <a:solidFill>
                <a:schemeClr val="dk1"/>
              </a:solidFill>
            </a:endParaRPr>
          </a:p>
          <a:p>
            <a:pPr indent="-228600" lvl="0" marL="457200" rtl="0" algn="just">
              <a:lnSpc>
                <a:spcPct val="115000"/>
              </a:lnSpc>
              <a:spcBef>
                <a:spcPts val="1000"/>
              </a:spcBef>
              <a:spcAft>
                <a:spcPts val="0"/>
              </a:spcAft>
              <a:buNone/>
            </a:pPr>
            <a:r>
              <a:rPr lang="en">
                <a:solidFill>
                  <a:schemeClr val="dk1"/>
                </a:solidFill>
              </a:rPr>
              <a:t>standardize and clean the data, we performed several text transformations, such as removing hyphens and spaces, converting all street names to uppercase, and extracting key components like street number, type, and name. Special street number suffixes were also handled to ensure uniformity."</a:t>
            </a:r>
            <a:endParaRPr>
              <a:solidFill>
                <a:schemeClr val="dk1"/>
              </a:solidFill>
            </a:endParaRPr>
          </a:p>
          <a:p>
            <a:pPr indent="-228600" lvl="0" marL="457200" rtl="0" algn="just">
              <a:lnSpc>
                <a:spcPct val="115000"/>
              </a:lnSpc>
              <a:spcBef>
                <a:spcPts val="1000"/>
              </a:spcBef>
              <a:spcAft>
                <a:spcPts val="0"/>
              </a:spcAft>
              <a:buNone/>
            </a:pPr>
            <a:r>
              <a:rPr lang="en">
                <a:solidFill>
                  <a:schemeClr val="dk1"/>
                </a:solidFill>
              </a:rPr>
              <a:t>Main DF:</a:t>
            </a:r>
            <a:endParaRPr>
              <a:solidFill>
                <a:schemeClr val="dk1"/>
              </a:solidFill>
            </a:endParaRPr>
          </a:p>
          <a:p>
            <a:pPr indent="0" lvl="0" marL="0" rtl="0" algn="l">
              <a:lnSpc>
                <a:spcPct val="135714"/>
              </a:lnSpc>
              <a:spcBef>
                <a:spcPts val="100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#Convert the text to uppercase</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unique_st[</a:t>
            </a:r>
            <a:r>
              <a:rPr lang="en" sz="1050">
                <a:solidFill>
                  <a:srgbClr val="CE9178"/>
                </a:solidFill>
                <a:highlight>
                  <a:srgbClr val="1F1F1F"/>
                </a:highlight>
                <a:latin typeface="Courier New"/>
                <a:ea typeface="Courier New"/>
                <a:cs typeface="Courier New"/>
                <a:sym typeface="Courier New"/>
              </a:rPr>
              <a:t>'Counting Site 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unique_st[</a:t>
            </a:r>
            <a:r>
              <a:rPr lang="en" sz="1050">
                <a:solidFill>
                  <a:srgbClr val="CE9178"/>
                </a:solidFill>
                <a:highlight>
                  <a:srgbClr val="1F1F1F"/>
                </a:highlight>
                <a:latin typeface="Courier New"/>
                <a:ea typeface="Courier New"/>
                <a:cs typeface="Courier New"/>
                <a:sym typeface="Courier New"/>
              </a:rPr>
              <a:t>'Counting Site Name'</a:t>
            </a:r>
            <a:r>
              <a:rPr lang="en" sz="1050">
                <a:solidFill>
                  <a:srgbClr val="CCCCCC"/>
                </a:solidFill>
                <a:highlight>
                  <a:srgbClr val="1F1F1F"/>
                </a:highlight>
                <a:latin typeface="Courier New"/>
                <a:ea typeface="Courier New"/>
                <a:cs typeface="Courier New"/>
                <a:sym typeface="Courier New"/>
              </a:rPr>
              <a:t>].str.upper()</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#Replace any sequence of whitespace</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unique_st[</a:t>
            </a:r>
            <a:r>
              <a:rPr lang="en" sz="1050">
                <a:solidFill>
                  <a:srgbClr val="CE9178"/>
                </a:solidFill>
                <a:highlight>
                  <a:srgbClr val="1F1F1F"/>
                </a:highlight>
                <a:latin typeface="Courier New"/>
                <a:ea typeface="Courier New"/>
                <a:cs typeface="Courier New"/>
                <a:sym typeface="Courier New"/>
              </a:rPr>
              <a:t>'Counting Site 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unique_st[</a:t>
            </a:r>
            <a:r>
              <a:rPr lang="en" sz="1050">
                <a:solidFill>
                  <a:srgbClr val="CE9178"/>
                </a:solidFill>
                <a:highlight>
                  <a:srgbClr val="1F1F1F"/>
                </a:highlight>
                <a:latin typeface="Courier New"/>
                <a:ea typeface="Courier New"/>
                <a:cs typeface="Courier New"/>
                <a:sym typeface="Courier New"/>
              </a:rPr>
              <a:t>'Counting Site Name'</a:t>
            </a:r>
            <a:r>
              <a:rPr lang="en" sz="1050">
                <a:solidFill>
                  <a:srgbClr val="CCCCCC"/>
                </a:solidFill>
                <a:highlight>
                  <a:srgbClr val="1F1F1F"/>
                </a:highlight>
                <a:latin typeface="Courier New"/>
                <a:ea typeface="Courier New"/>
                <a:cs typeface="Courier New"/>
                <a:sym typeface="Courier New"/>
              </a:rPr>
              <a:t>].str.replace(</a:t>
            </a:r>
            <a:r>
              <a:rPr lang="en" sz="1050">
                <a:solidFill>
                  <a:srgbClr val="569CD6"/>
                </a:solidFill>
                <a:highlight>
                  <a:srgbClr val="1F1F1F"/>
                </a:highlight>
                <a:latin typeface="Courier New"/>
                <a:ea typeface="Courier New"/>
                <a:cs typeface="Courier New"/>
                <a:sym typeface="Courier New"/>
              </a:rPr>
              <a:t>r</a:t>
            </a:r>
            <a:r>
              <a:rPr lang="en" sz="1050">
                <a:solidFill>
                  <a:srgbClr val="D16969"/>
                </a:solidFill>
                <a:highlight>
                  <a:srgbClr val="1F1F1F"/>
                </a:highlight>
                <a:latin typeface="Courier New"/>
                <a:ea typeface="Courier New"/>
                <a:cs typeface="Courier New"/>
                <a:sym typeface="Courier New"/>
              </a:rPr>
              <a:t>'\s</a:t>
            </a:r>
            <a:r>
              <a:rPr lang="en" sz="1050">
                <a:solidFill>
                  <a:srgbClr val="D7BA7D"/>
                </a:solidFill>
                <a:highlight>
                  <a:srgbClr val="1F1F1F"/>
                </a:highlight>
                <a:latin typeface="Courier New"/>
                <a:ea typeface="Courier New"/>
                <a:cs typeface="Courier New"/>
                <a:sym typeface="Courier New"/>
              </a:rPr>
              <a:t>+</a:t>
            </a:r>
            <a:r>
              <a:rPr lang="en" sz="1050">
                <a:solidFill>
                  <a:srgbClr val="D16969"/>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 '</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regex</a:t>
            </a:r>
            <a:r>
              <a:rPr lang="en" sz="1050">
                <a:solidFill>
                  <a:srgbClr val="D4D4D4"/>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True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#Remove leading and trailing white spaces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unique_st[</a:t>
            </a:r>
            <a:r>
              <a:rPr lang="en" sz="1050">
                <a:solidFill>
                  <a:srgbClr val="CE9178"/>
                </a:solidFill>
                <a:highlight>
                  <a:srgbClr val="1F1F1F"/>
                </a:highlight>
                <a:latin typeface="Courier New"/>
                <a:ea typeface="Courier New"/>
                <a:cs typeface="Courier New"/>
                <a:sym typeface="Courier New"/>
              </a:rPr>
              <a:t>'Counting Site 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unique_st[</a:t>
            </a:r>
            <a:r>
              <a:rPr lang="en" sz="1050">
                <a:solidFill>
                  <a:srgbClr val="CE9178"/>
                </a:solidFill>
                <a:highlight>
                  <a:srgbClr val="1F1F1F"/>
                </a:highlight>
                <a:latin typeface="Courier New"/>
                <a:ea typeface="Courier New"/>
                <a:cs typeface="Courier New"/>
                <a:sym typeface="Courier New"/>
              </a:rPr>
              <a:t>'Counting Site Name'</a:t>
            </a:r>
            <a:r>
              <a:rPr lang="en" sz="1050">
                <a:solidFill>
                  <a:srgbClr val="CCCCCC"/>
                </a:solidFill>
                <a:highlight>
                  <a:srgbClr val="1F1F1F"/>
                </a:highlight>
                <a:latin typeface="Courier New"/>
                <a:ea typeface="Courier New"/>
                <a:cs typeface="Courier New"/>
                <a:sym typeface="Courier New"/>
              </a:rPr>
              <a:t>].str.strip()</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 Remove any occurrences of "FACE," "AU," and "TOTEM" from the street names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unique_st[</a:t>
            </a:r>
            <a:r>
              <a:rPr lang="en" sz="1050">
                <a:solidFill>
                  <a:srgbClr val="CE9178"/>
                </a:solidFill>
                <a:highlight>
                  <a:srgbClr val="1F1F1F"/>
                </a:highlight>
                <a:latin typeface="Courier New"/>
                <a:ea typeface="Courier New"/>
                <a:cs typeface="Courier New"/>
                <a:sym typeface="Courier New"/>
              </a:rPr>
              <a:t>'Counting Site 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unique_st[</a:t>
            </a:r>
            <a:r>
              <a:rPr lang="en" sz="1050">
                <a:solidFill>
                  <a:srgbClr val="CE9178"/>
                </a:solidFill>
                <a:highlight>
                  <a:srgbClr val="1F1F1F"/>
                </a:highlight>
                <a:latin typeface="Courier New"/>
                <a:ea typeface="Courier New"/>
                <a:cs typeface="Courier New"/>
                <a:sym typeface="Courier New"/>
              </a:rPr>
              <a:t>'Counting Site Name'</a:t>
            </a:r>
            <a:r>
              <a:rPr lang="en" sz="1050">
                <a:solidFill>
                  <a:srgbClr val="CCCCCC"/>
                </a:solidFill>
                <a:highlight>
                  <a:srgbClr val="1F1F1F"/>
                </a:highlight>
                <a:latin typeface="Courier New"/>
                <a:ea typeface="Courier New"/>
                <a:cs typeface="Courier New"/>
                <a:sym typeface="Courier New"/>
              </a:rPr>
              <a:t>].str.replace(</a:t>
            </a:r>
            <a:r>
              <a:rPr lang="en" sz="1050">
                <a:solidFill>
                  <a:srgbClr val="569CD6"/>
                </a:solidFill>
                <a:highlight>
                  <a:srgbClr val="1F1F1F"/>
                </a:highlight>
                <a:latin typeface="Courier New"/>
                <a:ea typeface="Courier New"/>
                <a:cs typeface="Courier New"/>
                <a:sym typeface="Courier New"/>
              </a:rPr>
              <a:t>r</a:t>
            </a:r>
            <a:r>
              <a:rPr lang="en" sz="1050">
                <a:solidFill>
                  <a:srgbClr val="D16969"/>
                </a:solidFill>
                <a:highlight>
                  <a:srgbClr val="1F1F1F"/>
                </a:highlight>
                <a:latin typeface="Courier New"/>
                <a:ea typeface="Courier New"/>
                <a:cs typeface="Courier New"/>
                <a:sym typeface="Courier New"/>
              </a:rPr>
              <a:t>'\b</a:t>
            </a:r>
            <a:r>
              <a:rPr lang="en" sz="1050">
                <a:solidFill>
                  <a:srgbClr val="CE9178"/>
                </a:solidFill>
                <a:highlight>
                  <a:srgbClr val="1F1F1F"/>
                </a:highlight>
                <a:latin typeface="Courier New"/>
                <a:ea typeface="Courier New"/>
                <a:cs typeface="Courier New"/>
                <a:sym typeface="Courier New"/>
              </a:rPr>
              <a:t>(</a:t>
            </a:r>
            <a:r>
              <a:rPr lang="en" sz="1050">
                <a:solidFill>
                  <a:srgbClr val="D16969"/>
                </a:solidFill>
                <a:highlight>
                  <a:srgbClr val="1F1F1F"/>
                </a:highlight>
                <a:latin typeface="Courier New"/>
                <a:ea typeface="Courier New"/>
                <a:cs typeface="Courier New"/>
                <a:sym typeface="Courier New"/>
              </a:rPr>
              <a:t>FACE</a:t>
            </a:r>
            <a:r>
              <a:rPr lang="en" sz="1050">
                <a:solidFill>
                  <a:srgbClr val="D4D4D4"/>
                </a:solidFill>
                <a:highlight>
                  <a:srgbClr val="1F1F1F"/>
                </a:highlight>
                <a:latin typeface="Courier New"/>
                <a:ea typeface="Courier New"/>
                <a:cs typeface="Courier New"/>
                <a:sym typeface="Courier New"/>
              </a:rPr>
              <a:t>|</a:t>
            </a:r>
            <a:r>
              <a:rPr lang="en" sz="1050">
                <a:solidFill>
                  <a:srgbClr val="D16969"/>
                </a:solidFill>
                <a:highlight>
                  <a:srgbClr val="1F1F1F"/>
                </a:highlight>
                <a:latin typeface="Courier New"/>
                <a:ea typeface="Courier New"/>
                <a:cs typeface="Courier New"/>
                <a:sym typeface="Courier New"/>
              </a:rPr>
              <a:t>AU</a:t>
            </a:r>
            <a:r>
              <a:rPr lang="en" sz="1050">
                <a:solidFill>
                  <a:srgbClr val="D4D4D4"/>
                </a:solidFill>
                <a:highlight>
                  <a:srgbClr val="1F1F1F"/>
                </a:highlight>
                <a:latin typeface="Courier New"/>
                <a:ea typeface="Courier New"/>
                <a:cs typeface="Courier New"/>
                <a:sym typeface="Courier New"/>
              </a:rPr>
              <a:t>|</a:t>
            </a:r>
            <a:r>
              <a:rPr lang="en" sz="1050">
                <a:solidFill>
                  <a:srgbClr val="D16969"/>
                </a:solidFill>
                <a:highlight>
                  <a:srgbClr val="1F1F1F"/>
                </a:highlight>
                <a:latin typeface="Courier New"/>
                <a:ea typeface="Courier New"/>
                <a:cs typeface="Courier New"/>
                <a:sym typeface="Courier New"/>
              </a:rPr>
              <a:t>TOTEM</a:t>
            </a:r>
            <a:r>
              <a:rPr lang="en" sz="1050">
                <a:solidFill>
                  <a:srgbClr val="CE9178"/>
                </a:solidFill>
                <a:highlight>
                  <a:srgbClr val="1F1F1F"/>
                </a:highlight>
                <a:latin typeface="Courier New"/>
                <a:ea typeface="Courier New"/>
                <a:cs typeface="Courier New"/>
                <a:sym typeface="Courier New"/>
              </a:rPr>
              <a:t>)</a:t>
            </a:r>
            <a:r>
              <a:rPr lang="en" sz="1050">
                <a:solidFill>
                  <a:srgbClr val="D16969"/>
                </a:solidFill>
                <a:highlight>
                  <a:srgbClr val="1F1F1F"/>
                </a:highlight>
                <a:latin typeface="Courier New"/>
                <a:ea typeface="Courier New"/>
                <a:cs typeface="Courier New"/>
                <a:sym typeface="Courier New"/>
              </a:rPr>
              <a:t>\b'</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regex</a:t>
            </a:r>
            <a:r>
              <a:rPr lang="en" sz="1050">
                <a:solidFill>
                  <a:srgbClr val="D4D4D4"/>
                </a:solidFill>
                <a:highlight>
                  <a:srgbClr val="1F1F1F"/>
                </a:highlight>
                <a:latin typeface="Courier New"/>
                <a:ea typeface="Courier New"/>
                <a:cs typeface="Courier New"/>
                <a:sym typeface="Courier New"/>
              </a:rPr>
              <a:t>=</a:t>
            </a:r>
            <a:r>
              <a:rPr lang="en" sz="1050">
                <a:solidFill>
                  <a:srgbClr val="569CD6"/>
                </a:solidFill>
                <a:highlight>
                  <a:srgbClr val="1F1F1F"/>
                </a:highlight>
                <a:latin typeface="Courier New"/>
                <a:ea typeface="Courier New"/>
                <a:cs typeface="Courier New"/>
                <a:sym typeface="Courier New"/>
              </a:rPr>
              <a:t>True</a:t>
            </a:r>
            <a:r>
              <a:rPr lang="en" sz="1050">
                <a:solidFill>
                  <a:srgbClr val="CCCCCC"/>
                </a:solidFill>
                <a:highlight>
                  <a:srgbClr val="1F1F1F"/>
                </a:highlight>
                <a:latin typeface="Courier New"/>
                <a:ea typeface="Courier New"/>
                <a:cs typeface="Courier New"/>
                <a:sym typeface="Courier New"/>
              </a:rPr>
              <a:t>).str.strip()</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 Change letters in "Counting Site Name" column</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unique_st[</a:t>
            </a:r>
            <a:r>
              <a:rPr lang="en" sz="1050">
                <a:solidFill>
                  <a:srgbClr val="CE9178"/>
                </a:solidFill>
                <a:highlight>
                  <a:srgbClr val="1F1F1F"/>
                </a:highlight>
                <a:latin typeface="Courier New"/>
                <a:ea typeface="Courier New"/>
                <a:cs typeface="Courier New"/>
                <a:sym typeface="Courier New"/>
              </a:rPr>
              <a:t>'Counting Site 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unique_st[</a:t>
            </a:r>
            <a:r>
              <a:rPr lang="en" sz="1050">
                <a:solidFill>
                  <a:srgbClr val="CE9178"/>
                </a:solidFill>
                <a:highlight>
                  <a:srgbClr val="1F1F1F"/>
                </a:highlight>
                <a:latin typeface="Courier New"/>
                <a:ea typeface="Courier New"/>
                <a:cs typeface="Courier New"/>
                <a:sym typeface="Courier New"/>
              </a:rPr>
              <a:t>'Counting Site Name'</a:t>
            </a:r>
            <a:r>
              <a:rPr lang="en" sz="1050">
                <a:solidFill>
                  <a:srgbClr val="CCCCCC"/>
                </a:solidFill>
                <a:highlight>
                  <a:srgbClr val="1F1F1F"/>
                </a:highlight>
                <a:latin typeface="Courier New"/>
                <a:ea typeface="Courier New"/>
                <a:cs typeface="Courier New"/>
                <a:sym typeface="Courier New"/>
              </a:rPr>
              <a:t>].str.replace(</a:t>
            </a:r>
            <a:r>
              <a:rPr lang="en" sz="1050">
                <a:solidFill>
                  <a:srgbClr val="CE9178"/>
                </a:solidFill>
                <a:highlight>
                  <a:srgbClr val="1F1F1F"/>
                </a:highlight>
                <a:latin typeface="Courier New"/>
                <a:ea typeface="Courier New"/>
                <a:cs typeface="Courier New"/>
                <a:sym typeface="Courier New"/>
              </a:rPr>
              <a:t>'É'</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'E'</a:t>
            </a:r>
            <a:r>
              <a:rPr lang="en" sz="1050">
                <a:solidFill>
                  <a:srgbClr val="CCCCCC"/>
                </a:solidFill>
                <a:highlight>
                  <a:srgbClr val="1F1F1F"/>
                </a:highlight>
                <a:latin typeface="Courier New"/>
                <a:ea typeface="Courier New"/>
                <a:cs typeface="Courier New"/>
                <a:sym typeface="Courier New"/>
              </a:rPr>
              <a:t>).str.replace(</a:t>
            </a:r>
            <a:r>
              <a:rPr lang="en" sz="1050">
                <a:solidFill>
                  <a:srgbClr val="CE9178"/>
                </a:solidFill>
                <a:highlight>
                  <a:srgbClr val="1F1F1F"/>
                </a:highlight>
                <a:latin typeface="Courier New"/>
                <a:ea typeface="Courier New"/>
                <a:cs typeface="Courier New"/>
                <a:sym typeface="Courier New"/>
              </a:rPr>
              <a:t>'Ô'</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'O'</a:t>
            </a:r>
            <a:r>
              <a:rPr lang="en" sz="1050">
                <a:solidFill>
                  <a:srgbClr val="CCCCCC"/>
                </a:solidFill>
                <a:highlight>
                  <a:srgbClr val="1F1F1F"/>
                </a:highlight>
                <a:latin typeface="Courier New"/>
                <a:ea typeface="Courier New"/>
                <a:cs typeface="Courier New"/>
                <a:sym typeface="Courier New"/>
              </a:rPr>
              <a:t>).str.replace(</a:t>
            </a:r>
            <a:r>
              <a:rPr lang="en" sz="1050">
                <a:solidFill>
                  <a:srgbClr val="CE9178"/>
                </a:solidFill>
                <a:highlight>
                  <a:srgbClr val="1F1F1F"/>
                </a:highlight>
                <a:latin typeface="Courier New"/>
                <a:ea typeface="Courier New"/>
                <a:cs typeface="Courier New"/>
                <a:sym typeface="Courier New"/>
              </a:rPr>
              <a:t>'Ç'</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'C'</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F1F1F"/>
                </a:highlight>
                <a:latin typeface="Courier New"/>
                <a:ea typeface="Courier New"/>
                <a:cs typeface="Courier New"/>
                <a:sym typeface="Courier New"/>
              </a:rPr>
              <a:t># Change specific Counting Site Names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unique_st[</a:t>
            </a:r>
            <a:r>
              <a:rPr lang="en" sz="1050">
                <a:solidFill>
                  <a:srgbClr val="CE9178"/>
                </a:solidFill>
                <a:highlight>
                  <a:srgbClr val="1F1F1F"/>
                </a:highlight>
                <a:latin typeface="Courier New"/>
                <a:ea typeface="Courier New"/>
                <a:cs typeface="Courier New"/>
                <a:sym typeface="Courier New"/>
              </a:rPr>
              <a:t>'Counting Site Name'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unique_st[</a:t>
            </a:r>
            <a:r>
              <a:rPr lang="en" sz="1050">
                <a:solidFill>
                  <a:srgbClr val="CE9178"/>
                </a:solidFill>
                <a:highlight>
                  <a:srgbClr val="1F1F1F"/>
                </a:highlight>
                <a:latin typeface="Courier New"/>
                <a:ea typeface="Courier New"/>
                <a:cs typeface="Courier New"/>
                <a:sym typeface="Courier New"/>
              </a:rPr>
              <a:t>'Counting Site Name'</a:t>
            </a:r>
            <a:r>
              <a:rPr lang="en" sz="1050">
                <a:solidFill>
                  <a:srgbClr val="CCCCCC"/>
                </a:solidFill>
                <a:highlight>
                  <a:srgbClr val="1F1F1F"/>
                </a:highlight>
                <a:latin typeface="Courier New"/>
                <a:ea typeface="Courier New"/>
                <a:cs typeface="Courier New"/>
                <a:sym typeface="Courier New"/>
              </a:rPr>
              <a:t>].replace({</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"40 QUAI D'ISSY"</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"40 QUAI D'ISSY LES MOULINEAUX"</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"COURS LA REINE"</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"CRS LA REINE"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"38 RUE TURBIGO"</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"38 RUE DE TURBIGO"</a:t>
            </a:r>
            <a:endParaRPr sz="1050">
              <a:solidFill>
                <a:srgbClr val="CE917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just">
              <a:lnSpc>
                <a:spcPct val="115000"/>
              </a:lnSpc>
              <a:spcBef>
                <a:spcPts val="1000"/>
              </a:spcBef>
              <a:spcAft>
                <a:spcPts val="0"/>
              </a:spcAft>
              <a:buNone/>
            </a:pPr>
            <a:r>
              <a:t/>
            </a:r>
            <a:endParaRPr>
              <a:solidFill>
                <a:schemeClr val="dk1"/>
              </a:solidFill>
            </a:endParaRPr>
          </a:p>
          <a:p>
            <a:pPr indent="0" lvl="0" marL="0" rtl="0" algn="l">
              <a:spcBef>
                <a:spcPts val="1000"/>
              </a:spcBef>
              <a:spcAft>
                <a:spcPts val="0"/>
              </a:spcAft>
              <a:buNone/>
            </a:pPr>
            <a:r>
              <a:t/>
            </a:r>
            <a:endParaRPr b="1">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1a37815801_0_24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1a37815801_0_2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 </a:t>
            </a:r>
            <a:r>
              <a:rPr lang="en">
                <a:solidFill>
                  <a:schemeClr val="dk1"/>
                </a:solidFill>
              </a:rPr>
              <a:t>Using the PCA method, a single component was formed from the three variables that were used as features for the clustering. This component and other features (morning counts from 6.00 to 12.00, day of the week and holidays) are used to predict bicycle use in the afternoon.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1a37815801_0_24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1a37815801_0_2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 </a:t>
            </a:r>
            <a:r>
              <a:rPr lang="en">
                <a:solidFill>
                  <a:schemeClr val="dk1"/>
                </a:solidFill>
              </a:rPr>
              <a:t>The analysis shows satisfactory results, although the scatter and errors exhibit a relatively large variance. The graph clearly shows that there is a deviation between the predicted and actual values. This is possibly due to the high number of sums with zero.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Model Intercept: </a:t>
            </a:r>
            <a:r>
              <a:rPr lang="en">
                <a:solidFill>
                  <a:schemeClr val="dk1"/>
                </a:solidFill>
              </a:rPr>
              <a:t>the value of y when x=0</a:t>
            </a:r>
            <a:endParaRPr/>
          </a:p>
          <a:p>
            <a:pPr indent="0" lvl="0" marL="0" rtl="0" algn="l">
              <a:spcBef>
                <a:spcPts val="0"/>
              </a:spcBef>
              <a:spcAft>
                <a:spcPts val="0"/>
              </a:spcAft>
              <a:buNone/>
            </a:pPr>
            <a:r>
              <a:rPr lang="en"/>
              <a:t>Model Coefficient: </a:t>
            </a:r>
            <a:r>
              <a:rPr lang="en">
                <a:solidFill>
                  <a:schemeClr val="dk1"/>
                </a:solidFill>
              </a:rPr>
              <a:t>Slope of the regression line. It shows how much y changes on average when x increases by one unit.</a:t>
            </a:r>
            <a:endParaRPr>
              <a:solidFill>
                <a:schemeClr val="dk1"/>
              </a:solidFill>
            </a:endParaRPr>
          </a:p>
          <a:p>
            <a:pPr indent="0" lvl="0" marL="0" rtl="0" algn="l">
              <a:spcBef>
                <a:spcPts val="0"/>
              </a:spcBef>
              <a:spcAft>
                <a:spcPts val="0"/>
              </a:spcAft>
              <a:buNone/>
            </a:pPr>
            <a:r>
              <a:rPr lang="en"/>
              <a:t>R²: </a:t>
            </a:r>
            <a:r>
              <a:rPr lang="en">
                <a:solidFill>
                  <a:schemeClr val="dk1"/>
                </a:solidFill>
              </a:rPr>
              <a:t>0.786 means that 78.6 % of the variance of y is explained by x</a:t>
            </a:r>
            <a:endParaRPr/>
          </a:p>
          <a:p>
            <a:pPr indent="0" lvl="0" marL="0" rtl="0" algn="l">
              <a:spcBef>
                <a:spcPts val="0"/>
              </a:spcBef>
              <a:spcAft>
                <a:spcPts val="0"/>
              </a:spcAft>
              <a:buNone/>
            </a:pPr>
            <a:r>
              <a:rPr lang="en"/>
              <a:t>MSE: </a:t>
            </a:r>
            <a:r>
              <a:rPr lang="en">
                <a:solidFill>
                  <a:schemeClr val="dk1"/>
                </a:solidFill>
              </a:rPr>
              <a:t>average squared error between the predicted and actual values</a:t>
            </a:r>
            <a:endParaRPr/>
          </a:p>
          <a:p>
            <a:pPr indent="0" lvl="0" marL="0" rtl="0" algn="l">
              <a:spcBef>
                <a:spcPts val="0"/>
              </a:spcBef>
              <a:spcAft>
                <a:spcPts val="0"/>
              </a:spcAft>
              <a:buNone/>
            </a:pPr>
            <a:r>
              <a:rPr lang="en"/>
              <a:t>MAE: </a:t>
            </a:r>
            <a:r>
              <a:rPr lang="en">
                <a:solidFill>
                  <a:schemeClr val="dk1"/>
                </a:solidFill>
              </a:rPr>
              <a:t>measures the average absolute error between the actual and predicted values. </a:t>
            </a:r>
            <a:r>
              <a:rPr lang="en" u="sng">
                <a:solidFill>
                  <a:schemeClr val="dk1"/>
                </a:solidFill>
              </a:rPr>
              <a:t>predictions are off by an average of 214,943 units</a:t>
            </a:r>
            <a:endParaRPr u="sng"/>
          </a:p>
          <a:p>
            <a:pPr indent="0" lvl="0" marL="0" rtl="0" algn="l">
              <a:spcBef>
                <a:spcPts val="0"/>
              </a:spcBef>
              <a:spcAft>
                <a:spcPts val="0"/>
              </a:spcAft>
              <a:buNone/>
            </a:pPr>
            <a:r>
              <a:rPr lang="en"/>
              <a:t>RMSE: </a:t>
            </a:r>
            <a:r>
              <a:rPr lang="en">
                <a:solidFill>
                  <a:schemeClr val="dk1"/>
                </a:solidFill>
              </a:rPr>
              <a:t>square root of the MSE and has the same unit as the dependent variable y. Compared to the MAE (214.943), the RMSE is higher, which indicates that there are some major errors (outliers) in the model</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1a37815801_0_25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1a37815801_0_2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a:t>
            </a:r>
            <a:endParaRPr>
              <a:solidFill>
                <a:schemeClr val="dk1"/>
              </a:solidFill>
            </a:endParaRPr>
          </a:p>
          <a:p>
            <a:pPr indent="0" lvl="0" marL="0" rtl="0" algn="l">
              <a:spcBef>
                <a:spcPts val="0"/>
              </a:spcBef>
              <a:spcAft>
                <a:spcPts val="0"/>
              </a:spcAft>
              <a:buNone/>
            </a:pPr>
            <a:r>
              <a:rPr lang="en">
                <a:solidFill>
                  <a:schemeClr val="dk1"/>
                </a:solidFill>
              </a:rPr>
              <a:t>Model 1 showed room for improvement, especially in the handling of outliers. We therefore deleted the lowest and highest 5% of the counts. We assume that sums of zero or close to zero are exceptions, as are extremely high values. We have therefore removed these values from the dataset and run a new regression. </a:t>
            </a:r>
            <a:endParaRPr>
              <a:solidFill>
                <a:schemeClr val="dk1"/>
              </a:solidFill>
            </a:endParaRPr>
          </a:p>
          <a:p>
            <a:pPr indent="0" lvl="0" marL="0" rtl="0" algn="l">
              <a:spcBef>
                <a:spcPts val="0"/>
              </a:spcBef>
              <a:spcAft>
                <a:spcPts val="0"/>
              </a:spcAft>
              <a:buNone/>
            </a:pPr>
            <a:r>
              <a:rPr lang="en">
                <a:solidFill>
                  <a:schemeClr val="dk1"/>
                </a:solidFill>
              </a:rPr>
              <a:t>The result shows that the model has fewer errors, but at the same time explains less variance. At this point, there is room for further improvements to the model.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d641fd7fa3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d641fd7fa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 </a:t>
            </a:r>
            <a:r>
              <a:rPr lang="en">
                <a:solidFill>
                  <a:schemeClr val="dk1"/>
                </a:solidFill>
              </a:rPr>
              <a:t>The linear regression shows that there is a correlation, but it can only be explained moderately well with this model. Improvements concern the removal of the PCA variable and the use of the variables behind it as well as the use of other regression models that can handle the large number of smaller values better. One possibility is the decision tree. Another interesting option is to extend the time span of the analysis to a week or a month, for example.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1a37815801_0_24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1a37815801_0_2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1a37815801_0_19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1a37815801_0_1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Amal</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By analysing this dataset we aim to: </a:t>
            </a:r>
            <a:endParaRPr b="1"/>
          </a:p>
          <a:p>
            <a:pPr indent="0" lvl="0" marL="0" rtl="0" algn="l">
              <a:spcBef>
                <a:spcPts val="0"/>
              </a:spcBef>
              <a:spcAft>
                <a:spcPts val="0"/>
              </a:spcAft>
              <a:buNone/>
            </a:pPr>
            <a:r>
              <a:t/>
            </a:r>
            <a:endParaRPr b="1"/>
          </a:p>
          <a:p>
            <a:pPr indent="-298450" lvl="0" marL="457200" rtl="0" algn="just">
              <a:lnSpc>
                <a:spcPct val="115000"/>
              </a:lnSpc>
              <a:spcBef>
                <a:spcPts val="1000"/>
              </a:spcBef>
              <a:spcAft>
                <a:spcPts val="0"/>
              </a:spcAft>
              <a:buClr>
                <a:srgbClr val="1F1F1F"/>
              </a:buClr>
              <a:buSzPts val="1100"/>
              <a:buAutoNum type="arabicPeriod"/>
            </a:pPr>
            <a:r>
              <a:rPr lang="en">
                <a:solidFill>
                  <a:srgbClr val="1F1F1F"/>
                </a:solidFill>
              </a:rPr>
              <a:t>Identify the trends and patterns of cycling traffic in Paris.</a:t>
            </a:r>
            <a:endParaRPr>
              <a:solidFill>
                <a:srgbClr val="1F1F1F"/>
              </a:solidFill>
            </a:endParaRPr>
          </a:p>
          <a:p>
            <a:pPr indent="-298450" lvl="0" marL="457200" rtl="0" algn="just">
              <a:lnSpc>
                <a:spcPct val="115000"/>
              </a:lnSpc>
              <a:spcBef>
                <a:spcPts val="1000"/>
              </a:spcBef>
              <a:spcAft>
                <a:spcPts val="0"/>
              </a:spcAft>
              <a:buClr>
                <a:srgbClr val="1F1F1F"/>
              </a:buClr>
              <a:buSzPts val="1100"/>
              <a:buAutoNum type="arabicPeriod"/>
            </a:pPr>
            <a:r>
              <a:rPr lang="en">
                <a:solidFill>
                  <a:srgbClr val="1F1F1F"/>
                </a:solidFill>
              </a:rPr>
              <a:t>Review the impact of Olympics and Paralympics games on bicycle usage.</a:t>
            </a:r>
            <a:endParaRPr>
              <a:solidFill>
                <a:srgbClr val="1F1F1F"/>
              </a:solidFill>
            </a:endParaRPr>
          </a:p>
          <a:p>
            <a:pPr indent="-298450" lvl="0" marL="457200" rtl="0" algn="just">
              <a:lnSpc>
                <a:spcPct val="115000"/>
              </a:lnSpc>
              <a:spcBef>
                <a:spcPts val="1000"/>
              </a:spcBef>
              <a:spcAft>
                <a:spcPts val="0"/>
              </a:spcAft>
              <a:buClr>
                <a:srgbClr val="1F1F1F"/>
              </a:buClr>
              <a:buSzPts val="1100"/>
              <a:buAutoNum type="arabicPeriod"/>
            </a:pPr>
            <a:r>
              <a:rPr lang="en">
                <a:solidFill>
                  <a:srgbClr val="1F1F1F"/>
                </a:solidFill>
              </a:rPr>
              <a:t>Then Identify the distribution of cycling traffic patterns using unsupervised ML</a:t>
            </a:r>
            <a:endParaRPr>
              <a:solidFill>
                <a:srgbClr val="1F1F1F"/>
              </a:solidFill>
            </a:endParaRPr>
          </a:p>
          <a:p>
            <a:pPr indent="-298450" lvl="0" marL="457200" rtl="0" algn="just">
              <a:lnSpc>
                <a:spcPct val="115000"/>
              </a:lnSpc>
              <a:spcBef>
                <a:spcPts val="1000"/>
              </a:spcBef>
              <a:spcAft>
                <a:spcPts val="0"/>
              </a:spcAft>
              <a:buClr>
                <a:srgbClr val="1F1F1F"/>
              </a:buClr>
              <a:buSzPts val="1100"/>
              <a:buAutoNum type="arabicPeriod"/>
            </a:pPr>
            <a:r>
              <a:rPr lang="en">
                <a:solidFill>
                  <a:srgbClr val="1F1F1F"/>
                </a:solidFill>
              </a:rPr>
              <a:t>And lastly predict afternoon cyclist counts from morning cyclist counts using supervised ML</a:t>
            </a:r>
            <a:endParaRPr>
              <a:solidFill>
                <a:srgbClr val="1F1F1F"/>
              </a:solidFill>
              <a:latin typeface="Roboto"/>
              <a:ea typeface="Roboto"/>
              <a:cs typeface="Roboto"/>
              <a:sym typeface="Roboto"/>
            </a:endParaRPr>
          </a:p>
          <a:p>
            <a:pPr indent="0" lvl="0" marL="0" rtl="0" algn="l">
              <a:spcBef>
                <a:spcPts val="1000"/>
              </a:spcBef>
              <a:spcAft>
                <a:spcPts val="0"/>
              </a:spcAft>
              <a:buNone/>
            </a:pPr>
            <a:r>
              <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Amal</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b="1" lang="en"/>
              <a:t>T</a:t>
            </a:r>
            <a:r>
              <a:rPr b="1" lang="en"/>
              <a:t>o explore our dataset, </a:t>
            </a:r>
            <a:r>
              <a:rPr lang="en"/>
              <a:t>we used Python lan., and libraries like Pandas, NumPy, Matplotlib, Seaborn, and Scikit-learn.</a:t>
            </a:r>
            <a:endParaRPr/>
          </a:p>
          <a:p>
            <a:pPr indent="0" lvl="0" marL="0" rtl="0" algn="l">
              <a:lnSpc>
                <a:spcPct val="115000"/>
              </a:lnSpc>
              <a:spcBef>
                <a:spcPts val="1200"/>
              </a:spcBef>
              <a:spcAft>
                <a:spcPts val="0"/>
              </a:spcAft>
              <a:buClr>
                <a:schemeClr val="dk1"/>
              </a:buClr>
              <a:buSzPts val="1100"/>
              <a:buFont typeface="Arial"/>
              <a:buNone/>
            </a:pPr>
            <a:r>
              <a:rPr lang="en"/>
              <a:t>The dataset consists of 945,853 rows and 16 columns as shown in the figure, covering the period from 2022 to 2024. It includes one numeric variable 'hourly count', while the other  </a:t>
            </a:r>
            <a:r>
              <a:rPr lang="en"/>
              <a:t>variables</a:t>
            </a:r>
            <a:r>
              <a:rPr lang="en"/>
              <a:t> are categorical.</a:t>
            </a:r>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1a37815801_0_22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1a37815801_0_2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Amal</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Continuing</a:t>
            </a:r>
            <a:r>
              <a:rPr b="1" lang="en">
                <a:solidFill>
                  <a:schemeClr val="dk1"/>
                </a:solidFill>
              </a:rPr>
              <a:t> with the exploration, we also looked at the descriptive statistics of our numerical variable to understand the variability in our data.</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We found that our data shows high variability, with a low mean (</a:t>
            </a:r>
            <a:r>
              <a:rPr lang="en">
                <a:solidFill>
                  <a:schemeClr val="dk1"/>
                </a:solidFill>
              </a:rPr>
              <a:t>~</a:t>
            </a:r>
            <a:r>
              <a:rPr lang="en">
                <a:solidFill>
                  <a:schemeClr val="dk1"/>
                </a:solidFill>
              </a:rPr>
              <a:t>79) and a high standard deviation (~109)</a:t>
            </a:r>
            <a:r>
              <a:rPr lang="en">
                <a:solidFill>
                  <a:schemeClr val="dk1"/>
                </a:solidFill>
              </a:rPr>
              <a:t>.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As well as t</a:t>
            </a:r>
            <a:r>
              <a:rPr lang="en">
                <a:solidFill>
                  <a:schemeClr val="dk1"/>
                </a:solidFill>
              </a:rPr>
              <a:t>he gap between the first quartile (Q1 = 12) and third quartile (Q3 = 98), i</a:t>
            </a:r>
            <a:r>
              <a:rPr lang="en">
                <a:solidFill>
                  <a:schemeClr val="dk1"/>
                </a:solidFill>
              </a:rPr>
              <a:t>ndicates significant fluctuations in hourly cyclist counts.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Additionally, the wide range between the minimum (0) and maximum (8190) suggests outliers.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Therefore, these findings require further investigation, which will be discussed in the next section.</a:t>
            </a:r>
            <a:endParaRPr b="1">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1a37815801_0_21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1a37815801_0_2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a:solidFill>
                  <a:schemeClr val="dk1"/>
                </a:solidFill>
              </a:rPr>
              <a:t>Amal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Before moving to our initial analysis, we had to prepare our data:</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Since there were no duplicates or missing values, we only converted the temporal columns to datetime format and extracted new variables to easily manipulate our data. As shown in the summary information on the right, representing our dataset, we can see the new variables such as date, weekday, longitude, and latitude.</a:t>
            </a:r>
            <a:endParaRPr b="1">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b="1" lang="en">
                <a:solidFill>
                  <a:schemeClr val="dk1"/>
                </a:solidFill>
              </a:rPr>
              <a:t>Now, I'll hand it over to Chelsea, who will walk you through the data visualization section.</a:t>
            </a:r>
            <a:endParaRPr b="1">
              <a:solidFill>
                <a:schemeClr val="dk1"/>
              </a:solidFill>
            </a:endParaRPr>
          </a:p>
          <a:p>
            <a:pPr indent="0" lvl="0" marL="0" rtl="0" algn="just">
              <a:lnSpc>
                <a:spcPct val="115000"/>
              </a:lnSpc>
              <a:spcBef>
                <a:spcPts val="1000"/>
              </a:spcBef>
              <a:spcAft>
                <a:spcPts val="0"/>
              </a:spcAft>
              <a:buClr>
                <a:schemeClr val="dk1"/>
              </a:buClr>
              <a:buSzPts val="1100"/>
              <a:buFont typeface="Arial"/>
              <a:buNone/>
            </a:pPr>
            <a:r>
              <a:t/>
            </a:r>
            <a:endParaRPr>
              <a:solidFill>
                <a:schemeClr val="dk1"/>
              </a:solidFill>
            </a:endParaRPr>
          </a:p>
          <a:p>
            <a:pPr indent="0" lvl="0" marL="0" rtl="0" algn="l">
              <a:spcBef>
                <a:spcPts val="10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Chelsea</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Now I’ll present our most important findings from the data visualization portion of our project.</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1a37815801_0_23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1a37815801_0_2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Chelsea</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began by looking at the </a:t>
            </a:r>
            <a:r>
              <a:rPr lang="en">
                <a:solidFill>
                  <a:schemeClr val="dk1"/>
                </a:solidFill>
              </a:rPr>
              <a:t>target variable in our dataset - the hourly counts. On the right you can see in the histogram that there is a heavy right skew - meaning most of the hourly counts taken by the counters were between 0 and 100, and got increasingly smaller from 101 on. </a:t>
            </a:r>
            <a:endParaRPr sz="13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From the boxplots by year, we can see that there are two </a:t>
            </a:r>
            <a:r>
              <a:rPr lang="en">
                <a:solidFill>
                  <a:schemeClr val="dk1"/>
                </a:solidFill>
              </a:rPr>
              <a:t>extreme outliers with an hourly count of over 2000. We ended up excluding those hourly counts for the subsequent modeling.</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opendata.paris.fr/"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s://opendata.paris.fr/"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comments" Target="../comments/commen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comments" Target="../comments/comment2.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comments" Target="../comments/commen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25" y="1414739"/>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500">
                <a:latin typeface="Proxima Nova"/>
                <a:ea typeface="Proxima Nova"/>
                <a:cs typeface="Proxima Nova"/>
                <a:sym typeface="Proxima Nova"/>
              </a:rPr>
              <a:t>Analysis of Cycling Traffic in Paris</a:t>
            </a:r>
            <a:endParaRPr b="1" sz="5100">
              <a:latin typeface="Proxima Nova"/>
              <a:ea typeface="Proxima Nova"/>
              <a:cs typeface="Proxima Nova"/>
              <a:sym typeface="Proxima Nova"/>
            </a:endParaRPr>
          </a:p>
        </p:txBody>
      </p:sp>
      <p:sp>
        <p:nvSpPr>
          <p:cNvPr id="67" name="Google Shape;67;p13"/>
          <p:cNvSpPr txBox="1"/>
          <p:nvPr>
            <p:ph idx="1" type="subTitle"/>
          </p:nvPr>
        </p:nvSpPr>
        <p:spPr>
          <a:xfrm>
            <a:off x="2137225" y="2623900"/>
            <a:ext cx="4870500" cy="1686000"/>
          </a:xfrm>
          <a:prstGeom prst="rect">
            <a:avLst/>
          </a:prstGeom>
        </p:spPr>
        <p:txBody>
          <a:bodyPr anchorCtr="0" anchor="t" bIns="91425" lIns="91425" spcFirstLastPara="1" rIns="91425" wrap="square" tIns="91425">
            <a:noAutofit/>
          </a:bodyPr>
          <a:lstStyle/>
          <a:p>
            <a:pPr indent="0" lvl="0" marL="0" rtl="0" algn="ctr">
              <a:lnSpc>
                <a:spcPct val="95000"/>
              </a:lnSpc>
              <a:spcBef>
                <a:spcPts val="1000"/>
              </a:spcBef>
              <a:spcAft>
                <a:spcPts val="0"/>
              </a:spcAft>
              <a:buSzPts val="275"/>
              <a:buNone/>
            </a:pPr>
            <a:r>
              <a:rPr b="1" lang="en" sz="1350">
                <a:latin typeface="Arial"/>
                <a:ea typeface="Arial"/>
                <a:cs typeface="Arial"/>
                <a:sym typeface="Arial"/>
              </a:rPr>
              <a:t>Team members:</a:t>
            </a:r>
            <a:endParaRPr b="1" sz="1350">
              <a:latin typeface="Arial"/>
              <a:ea typeface="Arial"/>
              <a:cs typeface="Arial"/>
              <a:sym typeface="Arial"/>
            </a:endParaRPr>
          </a:p>
          <a:p>
            <a:pPr indent="0" lvl="0" marL="0" rtl="0" algn="ctr">
              <a:lnSpc>
                <a:spcPct val="95000"/>
              </a:lnSpc>
              <a:spcBef>
                <a:spcPts val="1000"/>
              </a:spcBef>
              <a:spcAft>
                <a:spcPts val="0"/>
              </a:spcAft>
              <a:buSzPts val="275"/>
              <a:buNone/>
            </a:pPr>
            <a:r>
              <a:rPr lang="en" sz="1200">
                <a:latin typeface="Arial"/>
                <a:ea typeface="Arial"/>
                <a:cs typeface="Arial"/>
                <a:sym typeface="Arial"/>
              </a:rPr>
              <a:t>Amal Mohamed</a:t>
            </a:r>
            <a:endParaRPr sz="1200">
              <a:latin typeface="Arial"/>
              <a:ea typeface="Arial"/>
              <a:cs typeface="Arial"/>
              <a:sym typeface="Arial"/>
            </a:endParaRPr>
          </a:p>
          <a:p>
            <a:pPr indent="0" lvl="0" marL="0" rtl="0" algn="ctr">
              <a:lnSpc>
                <a:spcPct val="95000"/>
              </a:lnSpc>
              <a:spcBef>
                <a:spcPts val="0"/>
              </a:spcBef>
              <a:spcAft>
                <a:spcPts val="0"/>
              </a:spcAft>
              <a:buSzPts val="275"/>
              <a:buNone/>
            </a:pPr>
            <a:r>
              <a:rPr lang="en" sz="1200">
                <a:latin typeface="Arial"/>
                <a:ea typeface="Arial"/>
                <a:cs typeface="Arial"/>
                <a:sym typeface="Arial"/>
              </a:rPr>
              <a:t>Chelsea Wright </a:t>
            </a:r>
            <a:endParaRPr sz="1200">
              <a:latin typeface="Arial"/>
              <a:ea typeface="Arial"/>
              <a:cs typeface="Arial"/>
              <a:sym typeface="Arial"/>
            </a:endParaRPr>
          </a:p>
          <a:p>
            <a:pPr indent="0" lvl="0" marL="0" rtl="0" algn="ctr">
              <a:lnSpc>
                <a:spcPct val="95000"/>
              </a:lnSpc>
              <a:spcBef>
                <a:spcPts val="0"/>
              </a:spcBef>
              <a:spcAft>
                <a:spcPts val="0"/>
              </a:spcAft>
              <a:buSzPts val="275"/>
              <a:buNone/>
            </a:pPr>
            <a:r>
              <a:rPr lang="en" sz="1200">
                <a:latin typeface="Arial"/>
                <a:ea typeface="Arial"/>
                <a:cs typeface="Arial"/>
                <a:sym typeface="Arial"/>
              </a:rPr>
              <a:t>Dirk Eisermann</a:t>
            </a:r>
            <a:endParaRPr sz="1200">
              <a:latin typeface="Arial"/>
              <a:ea typeface="Arial"/>
              <a:cs typeface="Arial"/>
              <a:sym typeface="Arial"/>
            </a:endParaRPr>
          </a:p>
          <a:p>
            <a:pPr indent="0" lvl="0" marL="0" rtl="0" algn="ctr">
              <a:lnSpc>
                <a:spcPct val="95000"/>
              </a:lnSpc>
              <a:spcBef>
                <a:spcPts val="1000"/>
              </a:spcBef>
              <a:spcAft>
                <a:spcPts val="0"/>
              </a:spcAft>
              <a:buSzPts val="275"/>
              <a:buNone/>
            </a:pPr>
            <a:r>
              <a:t/>
            </a:r>
            <a:endParaRPr b="1" sz="1450">
              <a:latin typeface="Arial"/>
              <a:ea typeface="Arial"/>
              <a:cs typeface="Arial"/>
              <a:sym typeface="Arial"/>
            </a:endParaRPr>
          </a:p>
          <a:p>
            <a:pPr indent="0" lvl="0" marL="0" rtl="0" algn="ctr">
              <a:lnSpc>
                <a:spcPct val="80000"/>
              </a:lnSpc>
              <a:spcBef>
                <a:spcPts val="1000"/>
              </a:spcBef>
              <a:spcAft>
                <a:spcPts val="0"/>
              </a:spcAft>
              <a:buSzPts val="275"/>
              <a:buNone/>
            </a:pPr>
            <a:r>
              <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idx="4294967295"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sz="3500">
                <a:latin typeface="Proxima Nova"/>
                <a:ea typeface="Proxima Nova"/>
                <a:cs typeface="Proxima Nova"/>
                <a:sym typeface="Proxima Nova"/>
              </a:rPr>
              <a:t>Identification of Missing Readings</a:t>
            </a:r>
            <a:endParaRPr sz="3500">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3500">
              <a:latin typeface="Proxima Nova"/>
              <a:ea typeface="Proxima Nova"/>
              <a:cs typeface="Proxima Nova"/>
              <a:sym typeface="Proxima Nova"/>
            </a:endParaRPr>
          </a:p>
        </p:txBody>
      </p:sp>
      <p:pic>
        <p:nvPicPr>
          <p:cNvPr id="132" name="Google Shape;132;p22"/>
          <p:cNvPicPr preferRelativeResize="0"/>
          <p:nvPr/>
        </p:nvPicPr>
        <p:blipFill>
          <a:blip r:embed="rId3">
            <a:alphaModFix/>
          </a:blip>
          <a:stretch>
            <a:fillRect/>
          </a:stretch>
        </p:blipFill>
        <p:spPr>
          <a:xfrm>
            <a:off x="789263" y="1304825"/>
            <a:ext cx="7565476" cy="2847725"/>
          </a:xfrm>
          <a:prstGeom prst="rect">
            <a:avLst/>
          </a:prstGeom>
          <a:noFill/>
          <a:ln>
            <a:noFill/>
          </a:ln>
        </p:spPr>
      </p:pic>
      <p:sp>
        <p:nvSpPr>
          <p:cNvPr id="133" name="Google Shape;133;p22"/>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idx="4294967295"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sz="3500">
                <a:latin typeface="Proxima Nova"/>
                <a:ea typeface="Proxima Nova"/>
                <a:cs typeface="Proxima Nova"/>
                <a:sym typeface="Proxima Nova"/>
              </a:rPr>
              <a:t>Zero Counts</a:t>
            </a:r>
            <a:endParaRPr sz="3500">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3500">
              <a:latin typeface="Proxima Nova"/>
              <a:ea typeface="Proxima Nova"/>
              <a:cs typeface="Proxima Nova"/>
              <a:sym typeface="Proxima Nova"/>
            </a:endParaRPr>
          </a:p>
        </p:txBody>
      </p:sp>
      <p:pic>
        <p:nvPicPr>
          <p:cNvPr id="139" name="Google Shape;139;p23"/>
          <p:cNvPicPr preferRelativeResize="0"/>
          <p:nvPr/>
        </p:nvPicPr>
        <p:blipFill>
          <a:blip r:embed="rId3">
            <a:alphaModFix/>
          </a:blip>
          <a:stretch>
            <a:fillRect/>
          </a:stretch>
        </p:blipFill>
        <p:spPr>
          <a:xfrm>
            <a:off x="1408525" y="1246800"/>
            <a:ext cx="6326950" cy="3028850"/>
          </a:xfrm>
          <a:prstGeom prst="rect">
            <a:avLst/>
          </a:prstGeom>
          <a:noFill/>
          <a:ln>
            <a:noFill/>
          </a:ln>
        </p:spPr>
      </p:pic>
      <p:sp>
        <p:nvSpPr>
          <p:cNvPr id="140" name="Google Shape;140;p23"/>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idx="4294967295"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sz="3500">
                <a:latin typeface="Proxima Nova"/>
                <a:ea typeface="Proxima Nova"/>
                <a:cs typeface="Proxima Nova"/>
                <a:sym typeface="Proxima Nova"/>
              </a:rPr>
              <a:t>Volumes of Cycling Traffic </a:t>
            </a:r>
            <a:endParaRPr sz="3500">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3500">
              <a:latin typeface="Proxima Nova"/>
              <a:ea typeface="Proxima Nova"/>
              <a:cs typeface="Proxima Nova"/>
              <a:sym typeface="Proxima Nova"/>
            </a:endParaRPr>
          </a:p>
        </p:txBody>
      </p:sp>
      <p:sp>
        <p:nvSpPr>
          <p:cNvPr id="146" name="Google Shape;146;p24"/>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4"/>
          <p:cNvPicPr preferRelativeResize="0"/>
          <p:nvPr/>
        </p:nvPicPr>
        <p:blipFill>
          <a:blip r:embed="rId3">
            <a:alphaModFix/>
          </a:blip>
          <a:stretch>
            <a:fillRect/>
          </a:stretch>
        </p:blipFill>
        <p:spPr>
          <a:xfrm>
            <a:off x="1181100" y="1152425"/>
            <a:ext cx="6604063" cy="3494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idx="4294967295"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sz="3500">
                <a:latin typeface="Proxima Nova"/>
                <a:ea typeface="Proxima Nova"/>
                <a:cs typeface="Proxima Nova"/>
                <a:sym typeface="Proxima Nova"/>
              </a:rPr>
              <a:t>Geographic Distribution of Counters</a:t>
            </a:r>
            <a:endParaRPr sz="3500">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3500">
              <a:latin typeface="Proxima Nova"/>
              <a:ea typeface="Proxima Nova"/>
              <a:cs typeface="Proxima Nova"/>
              <a:sym typeface="Proxima Nova"/>
            </a:endParaRPr>
          </a:p>
        </p:txBody>
      </p:sp>
      <p:sp>
        <p:nvSpPr>
          <p:cNvPr id="153" name="Google Shape;153;p25"/>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25"/>
          <p:cNvPicPr preferRelativeResize="0"/>
          <p:nvPr/>
        </p:nvPicPr>
        <p:blipFill>
          <a:blip r:embed="rId3">
            <a:alphaModFix/>
          </a:blip>
          <a:stretch>
            <a:fillRect/>
          </a:stretch>
        </p:blipFill>
        <p:spPr>
          <a:xfrm>
            <a:off x="396525" y="1361650"/>
            <a:ext cx="3856050" cy="2869375"/>
          </a:xfrm>
          <a:prstGeom prst="rect">
            <a:avLst/>
          </a:prstGeom>
          <a:noFill/>
          <a:ln>
            <a:noFill/>
          </a:ln>
        </p:spPr>
      </p:pic>
      <p:pic>
        <p:nvPicPr>
          <p:cNvPr id="155" name="Google Shape;155;p25"/>
          <p:cNvPicPr preferRelativeResize="0"/>
          <p:nvPr/>
        </p:nvPicPr>
        <p:blipFill>
          <a:blip r:embed="rId4">
            <a:alphaModFix/>
          </a:blip>
          <a:stretch>
            <a:fillRect/>
          </a:stretch>
        </p:blipFill>
        <p:spPr>
          <a:xfrm>
            <a:off x="4404975" y="1304825"/>
            <a:ext cx="3987350" cy="3002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idx="4294967295"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sz="3500">
                <a:latin typeface="Proxima Nova"/>
                <a:ea typeface="Proxima Nova"/>
                <a:cs typeface="Proxima Nova"/>
                <a:sym typeface="Proxima Nova"/>
              </a:rPr>
              <a:t>Excurse: </a:t>
            </a:r>
            <a:r>
              <a:rPr lang="en" sz="3500">
                <a:latin typeface="Proxima Nova"/>
                <a:ea typeface="Proxima Nova"/>
                <a:cs typeface="Proxima Nova"/>
                <a:sym typeface="Proxima Nova"/>
              </a:rPr>
              <a:t>Olympics and Paralympic periods</a:t>
            </a:r>
            <a:endParaRPr sz="3500">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3500">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3500">
              <a:latin typeface="Proxima Nova"/>
              <a:ea typeface="Proxima Nova"/>
              <a:cs typeface="Proxima Nova"/>
              <a:sym typeface="Proxima Nova"/>
            </a:endParaRPr>
          </a:p>
        </p:txBody>
      </p:sp>
      <p:sp>
        <p:nvSpPr>
          <p:cNvPr id="161" name="Google Shape;161;p26"/>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26"/>
          <p:cNvPicPr preferRelativeResize="0"/>
          <p:nvPr/>
        </p:nvPicPr>
        <p:blipFill>
          <a:blip r:embed="rId3">
            <a:alphaModFix/>
          </a:blip>
          <a:stretch>
            <a:fillRect/>
          </a:stretch>
        </p:blipFill>
        <p:spPr>
          <a:xfrm>
            <a:off x="1599550" y="1152425"/>
            <a:ext cx="5698323" cy="34946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idx="4294967295"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sz="3500">
                <a:latin typeface="Proxima Nova"/>
                <a:ea typeface="Proxima Nova"/>
                <a:cs typeface="Proxima Nova"/>
                <a:sym typeface="Proxima Nova"/>
              </a:rPr>
              <a:t>Excurse: Olympics and Paralympic periods</a:t>
            </a:r>
            <a:endParaRPr sz="3500">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3500">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3500">
              <a:latin typeface="Proxima Nova"/>
              <a:ea typeface="Proxima Nova"/>
              <a:cs typeface="Proxima Nova"/>
              <a:sym typeface="Proxima Nova"/>
            </a:endParaRPr>
          </a:p>
        </p:txBody>
      </p:sp>
      <p:sp>
        <p:nvSpPr>
          <p:cNvPr id="168" name="Google Shape;168;p27"/>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7"/>
          <p:cNvPicPr preferRelativeResize="0"/>
          <p:nvPr/>
        </p:nvPicPr>
        <p:blipFill>
          <a:blip r:embed="rId3">
            <a:alphaModFix/>
          </a:blip>
          <a:stretch>
            <a:fillRect/>
          </a:stretch>
        </p:blipFill>
        <p:spPr>
          <a:xfrm>
            <a:off x="1706900" y="1152425"/>
            <a:ext cx="5730197" cy="34946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idx="4294967295"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sz="3500">
                <a:latin typeface="Proxima Nova"/>
                <a:ea typeface="Proxima Nova"/>
                <a:cs typeface="Proxima Nova"/>
                <a:sym typeface="Proxima Nova"/>
              </a:rPr>
              <a:t>Data Cleaning and Preprocessing</a:t>
            </a:r>
            <a:endParaRPr sz="1500">
              <a:solidFill>
                <a:schemeClr val="dk2"/>
              </a:solidFill>
              <a:latin typeface="Arial"/>
              <a:ea typeface="Arial"/>
              <a:cs typeface="Arial"/>
              <a:sym typeface="Arial"/>
            </a:endParaRPr>
          </a:p>
          <a:p>
            <a:pPr indent="0" lvl="0" marL="0" marR="0" rtl="0" algn="ctr">
              <a:lnSpc>
                <a:spcPct val="100000"/>
              </a:lnSpc>
              <a:spcBef>
                <a:spcPts val="0"/>
              </a:spcBef>
              <a:spcAft>
                <a:spcPts val="0"/>
              </a:spcAft>
              <a:buNone/>
            </a:pPr>
            <a:r>
              <a:t/>
            </a:r>
            <a:endParaRPr sz="3500">
              <a:latin typeface="Proxima Nova"/>
              <a:ea typeface="Proxima Nova"/>
              <a:cs typeface="Proxima Nova"/>
              <a:sym typeface="Proxima Nova"/>
            </a:endParaRPr>
          </a:p>
        </p:txBody>
      </p:sp>
      <p:sp>
        <p:nvSpPr>
          <p:cNvPr id="175" name="Google Shape;175;p28"/>
          <p:cNvSpPr txBox="1"/>
          <p:nvPr/>
        </p:nvSpPr>
        <p:spPr>
          <a:xfrm>
            <a:off x="648025" y="1171975"/>
            <a:ext cx="7858800" cy="17331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1000"/>
              </a:spcBef>
              <a:spcAft>
                <a:spcPts val="0"/>
              </a:spcAft>
              <a:buNone/>
            </a:pPr>
            <a:r>
              <a:rPr b="1" lang="en">
                <a:solidFill>
                  <a:schemeClr val="dk2"/>
                </a:solidFill>
              </a:rPr>
              <a:t>Outliers: </a:t>
            </a:r>
            <a:r>
              <a:rPr lang="en">
                <a:solidFill>
                  <a:schemeClr val="dk2"/>
                </a:solidFill>
              </a:rPr>
              <a:t>Remove two extreme outliers (2047 and 8190 counts per hour) </a:t>
            </a:r>
            <a:endParaRPr>
              <a:solidFill>
                <a:schemeClr val="dk2"/>
              </a:solidFill>
            </a:endParaRPr>
          </a:p>
          <a:p>
            <a:pPr indent="0" lvl="0" marL="0" rtl="0" algn="l">
              <a:lnSpc>
                <a:spcPct val="110000"/>
              </a:lnSpc>
              <a:spcBef>
                <a:spcPts val="1000"/>
              </a:spcBef>
              <a:spcAft>
                <a:spcPts val="0"/>
              </a:spcAft>
              <a:buNone/>
            </a:pPr>
            <a:r>
              <a:rPr b="1" lang="en">
                <a:solidFill>
                  <a:schemeClr val="dk2"/>
                </a:solidFill>
              </a:rPr>
              <a:t>Missing Data:</a:t>
            </a:r>
            <a:r>
              <a:rPr lang="en">
                <a:solidFill>
                  <a:schemeClr val="dk2"/>
                </a:solidFill>
              </a:rPr>
              <a:t> Exclude 2022, first 8 months of 2023, and Oct 2024 (only halfway through month at time of analysis)</a:t>
            </a:r>
            <a:endParaRPr>
              <a:solidFill>
                <a:schemeClr val="dk2"/>
              </a:solidFill>
            </a:endParaRPr>
          </a:p>
          <a:p>
            <a:pPr indent="0" lvl="0" marL="0" rtl="0" algn="l">
              <a:lnSpc>
                <a:spcPct val="110000"/>
              </a:lnSpc>
              <a:spcBef>
                <a:spcPts val="1000"/>
              </a:spcBef>
              <a:spcAft>
                <a:spcPts val="0"/>
              </a:spcAft>
              <a:buNone/>
            </a:pPr>
            <a:r>
              <a:rPr b="1" lang="en">
                <a:solidFill>
                  <a:schemeClr val="dk2"/>
                </a:solidFill>
              </a:rPr>
              <a:t>Zero Counts:</a:t>
            </a:r>
            <a:r>
              <a:rPr b="1" lang="en">
                <a:solidFill>
                  <a:schemeClr val="dk2"/>
                </a:solidFill>
              </a:rPr>
              <a:t> </a:t>
            </a:r>
            <a:r>
              <a:rPr lang="en">
                <a:solidFill>
                  <a:schemeClr val="dk2"/>
                </a:solidFill>
              </a:rPr>
              <a:t>Retain zero counts</a:t>
            </a:r>
            <a:endParaRPr>
              <a:solidFill>
                <a:schemeClr val="dk2"/>
              </a:solidFill>
            </a:endParaRPr>
          </a:p>
          <a:p>
            <a:pPr indent="0" lvl="0" marL="0" rtl="0" algn="l">
              <a:lnSpc>
                <a:spcPct val="110000"/>
              </a:lnSpc>
              <a:spcBef>
                <a:spcPts val="1000"/>
              </a:spcBef>
              <a:spcAft>
                <a:spcPts val="1000"/>
              </a:spcAft>
              <a:buNone/>
            </a:pPr>
            <a:r>
              <a:rPr b="1" lang="en">
                <a:solidFill>
                  <a:schemeClr val="dk2"/>
                </a:solidFill>
              </a:rPr>
              <a:t>Olympic Period: </a:t>
            </a:r>
            <a:r>
              <a:rPr lang="en">
                <a:solidFill>
                  <a:schemeClr val="dk2"/>
                </a:solidFill>
              </a:rPr>
              <a:t>Exclude July-September 2024</a:t>
            </a:r>
            <a:endParaRPr b="1" sz="1600">
              <a:solidFill>
                <a:schemeClr val="dk2"/>
              </a:solidFill>
            </a:endParaRPr>
          </a:p>
        </p:txBody>
      </p:sp>
      <p:sp>
        <p:nvSpPr>
          <p:cNvPr id="176" name="Google Shape;176;p28"/>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8"/>
          <p:cNvSpPr txBox="1"/>
          <p:nvPr/>
        </p:nvSpPr>
        <p:spPr>
          <a:xfrm>
            <a:off x="579600" y="3197975"/>
            <a:ext cx="7946700" cy="1461000"/>
          </a:xfrm>
          <a:prstGeom prst="rect">
            <a:avLst/>
          </a:prstGeom>
          <a:gradFill>
            <a:gsLst>
              <a:gs pos="0">
                <a:srgbClr val="D6F5EF"/>
              </a:gs>
              <a:gs pos="100000">
                <a:srgbClr val="73D6C1"/>
              </a:gs>
            </a:gsLst>
            <a:lin ang="5400012" scaled="0"/>
          </a:gra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0000"/>
              </a:lnSpc>
              <a:spcBef>
                <a:spcPts val="800"/>
              </a:spcBef>
              <a:spcAft>
                <a:spcPts val="0"/>
              </a:spcAft>
              <a:buNone/>
            </a:pPr>
            <a:r>
              <a:rPr b="1" lang="en" sz="1500">
                <a:solidFill>
                  <a:srgbClr val="1F1F1F"/>
                </a:solidFill>
              </a:rPr>
              <a:t>Dataset for Modeling</a:t>
            </a:r>
            <a:endParaRPr b="1" sz="1500">
              <a:solidFill>
                <a:srgbClr val="1F1F1F"/>
              </a:solidFill>
            </a:endParaRPr>
          </a:p>
          <a:p>
            <a:pPr indent="0" lvl="0" marL="0" rtl="0" algn="l">
              <a:lnSpc>
                <a:spcPct val="110000"/>
              </a:lnSpc>
              <a:spcBef>
                <a:spcPts val="800"/>
              </a:spcBef>
              <a:spcAft>
                <a:spcPts val="0"/>
              </a:spcAft>
              <a:buNone/>
            </a:pPr>
            <a:r>
              <a:rPr b="1" lang="en">
                <a:solidFill>
                  <a:srgbClr val="1F1F1F"/>
                </a:solidFill>
              </a:rPr>
              <a:t>Time Period: </a:t>
            </a:r>
            <a:r>
              <a:rPr lang="en">
                <a:solidFill>
                  <a:srgbClr val="1F1F1F"/>
                </a:solidFill>
              </a:rPr>
              <a:t>September 2023 - June 2024</a:t>
            </a:r>
            <a:endParaRPr>
              <a:solidFill>
                <a:srgbClr val="1F1F1F"/>
              </a:solidFill>
            </a:endParaRPr>
          </a:p>
          <a:p>
            <a:pPr indent="0" lvl="0" marL="0" rtl="0" algn="l">
              <a:lnSpc>
                <a:spcPct val="110000"/>
              </a:lnSpc>
              <a:spcBef>
                <a:spcPts val="800"/>
              </a:spcBef>
              <a:spcAft>
                <a:spcPts val="800"/>
              </a:spcAft>
              <a:buNone/>
            </a:pPr>
            <a:r>
              <a:rPr b="1" lang="en">
                <a:solidFill>
                  <a:srgbClr val="1F1F1F"/>
                </a:solidFill>
              </a:rPr>
              <a:t>Variables:</a:t>
            </a:r>
            <a:r>
              <a:rPr lang="en">
                <a:solidFill>
                  <a:srgbClr val="1F1F1F"/>
                </a:solidFill>
              </a:rPr>
              <a:t> ‘Hourly Count’, ‘Counter Site Name’, ‘Time’, ‘Weekday’, ‘Month’, ‘Year’, ‘Latitude’, and ‘Longitude’</a:t>
            </a:r>
            <a:endParaRPr sz="1800">
              <a:solidFill>
                <a:srgbClr val="1F1F1F"/>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286350" y="802000"/>
            <a:ext cx="8571300" cy="942000"/>
          </a:xfrm>
          <a:prstGeom prst="rect">
            <a:avLst/>
          </a:prstGeom>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None/>
            </a:pPr>
            <a:r>
              <a:rPr lang="en" sz="3500">
                <a:latin typeface="Proxima Nova"/>
                <a:ea typeface="Proxima Nova"/>
                <a:cs typeface="Proxima Nova"/>
                <a:sym typeface="Proxima Nova"/>
              </a:rPr>
              <a:t>Modeling</a:t>
            </a:r>
            <a:endParaRPr/>
          </a:p>
        </p:txBody>
      </p:sp>
      <p:sp>
        <p:nvSpPr>
          <p:cNvPr id="183" name="Google Shape;183;p29"/>
          <p:cNvSpPr txBox="1"/>
          <p:nvPr>
            <p:ph idx="4294967295" type="body"/>
          </p:nvPr>
        </p:nvSpPr>
        <p:spPr>
          <a:xfrm>
            <a:off x="423600" y="3134775"/>
            <a:ext cx="8296800" cy="549000"/>
          </a:xfrm>
          <a:prstGeom prst="rect">
            <a:avLst/>
          </a:prstGeom>
        </p:spPr>
        <p:txBody>
          <a:bodyPr anchorCtr="0" anchor="t" bIns="91425" lIns="91425" spcFirstLastPara="1" rIns="91425" wrap="square" tIns="91425">
            <a:normAutofit/>
          </a:bodyPr>
          <a:lstStyle/>
          <a:p>
            <a:pPr indent="-317500" lvl="0" marL="457200" marR="0" rtl="0" algn="ctr">
              <a:lnSpc>
                <a:spcPct val="115000"/>
              </a:lnSpc>
              <a:spcBef>
                <a:spcPts val="0"/>
              </a:spcBef>
              <a:spcAft>
                <a:spcPts val="0"/>
              </a:spcAft>
              <a:buClr>
                <a:schemeClr val="lt1"/>
              </a:buClr>
              <a:buSzPts val="1400"/>
              <a:buChar char="-"/>
            </a:pPr>
            <a:r>
              <a:rPr lang="en" sz="1400">
                <a:solidFill>
                  <a:schemeClr val="lt1"/>
                </a:solidFill>
              </a:rPr>
              <a:t>Identify traffic patterns and predict afternoon cycling traffic based on morning counts.</a:t>
            </a:r>
            <a:endParaRPr b="1" sz="1400"/>
          </a:p>
        </p:txBody>
      </p:sp>
      <p:sp>
        <p:nvSpPr>
          <p:cNvPr id="184" name="Google Shape;184;p29"/>
          <p:cNvSpPr txBox="1"/>
          <p:nvPr/>
        </p:nvSpPr>
        <p:spPr>
          <a:xfrm>
            <a:off x="423600" y="4131600"/>
            <a:ext cx="8433900" cy="648000"/>
          </a:xfrm>
          <a:prstGeom prst="rect">
            <a:avLst/>
          </a:prstGeom>
          <a:noFill/>
          <a:ln>
            <a:noFill/>
          </a:ln>
        </p:spPr>
        <p:txBody>
          <a:bodyPr anchorCtr="0" anchor="t" bIns="91425" lIns="91425" spcFirstLastPara="1" rIns="91425" wrap="square" tIns="91425">
            <a:spAutoFit/>
          </a:bodyPr>
          <a:lstStyle/>
          <a:p>
            <a:pPr indent="-317500" lvl="0" marL="457200" rtl="0" algn="ctr">
              <a:lnSpc>
                <a:spcPct val="115000"/>
              </a:lnSpc>
              <a:spcBef>
                <a:spcPts val="1000"/>
              </a:spcBef>
              <a:spcAft>
                <a:spcPts val="0"/>
              </a:spcAft>
              <a:buClr>
                <a:schemeClr val="lt1"/>
              </a:buClr>
              <a:buSzPts val="1400"/>
              <a:buFont typeface="Open Sans"/>
              <a:buAutoNum type="arabicPeriod"/>
            </a:pPr>
            <a:r>
              <a:rPr lang="en">
                <a:solidFill>
                  <a:schemeClr val="lt1"/>
                </a:solidFill>
                <a:latin typeface="Open Sans"/>
                <a:ea typeface="Open Sans"/>
                <a:cs typeface="Open Sans"/>
                <a:sym typeface="Open Sans"/>
              </a:rPr>
              <a:t>Clustering analysis (K-mean and hierarchical DBSCAN)</a:t>
            </a:r>
            <a:endParaRPr>
              <a:solidFill>
                <a:schemeClr val="lt1"/>
              </a:solidFill>
              <a:latin typeface="Open Sans"/>
              <a:ea typeface="Open Sans"/>
              <a:cs typeface="Open Sans"/>
              <a:sym typeface="Open Sans"/>
            </a:endParaRPr>
          </a:p>
          <a:p>
            <a:pPr indent="-317500" lvl="0" marL="457200" rtl="0" algn="ctr">
              <a:lnSpc>
                <a:spcPct val="115000"/>
              </a:lnSpc>
              <a:spcBef>
                <a:spcPts val="0"/>
              </a:spcBef>
              <a:spcAft>
                <a:spcPts val="0"/>
              </a:spcAft>
              <a:buClr>
                <a:schemeClr val="lt1"/>
              </a:buClr>
              <a:buSzPts val="1400"/>
              <a:buFont typeface="Open Sans"/>
              <a:buAutoNum type="arabicPeriod"/>
            </a:pPr>
            <a:r>
              <a:rPr lang="en">
                <a:solidFill>
                  <a:schemeClr val="lt1"/>
                </a:solidFill>
                <a:latin typeface="Open Sans"/>
                <a:ea typeface="Open Sans"/>
                <a:cs typeface="Open Sans"/>
                <a:sym typeface="Open Sans"/>
              </a:rPr>
              <a:t>Linear regression analysis </a:t>
            </a:r>
            <a:endParaRPr/>
          </a:p>
        </p:txBody>
      </p:sp>
      <p:sp>
        <p:nvSpPr>
          <p:cNvPr id="185" name="Google Shape;185;p29"/>
          <p:cNvSpPr txBox="1"/>
          <p:nvPr/>
        </p:nvSpPr>
        <p:spPr>
          <a:xfrm>
            <a:off x="3072000" y="2706950"/>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200"/>
              </a:spcAft>
              <a:buNone/>
            </a:pPr>
            <a:r>
              <a:rPr b="1" lang="en" sz="1800">
                <a:solidFill>
                  <a:schemeClr val="lt1"/>
                </a:solidFill>
                <a:latin typeface="Open Sans"/>
                <a:ea typeface="Open Sans"/>
                <a:cs typeface="Open Sans"/>
                <a:sym typeface="Open Sans"/>
              </a:rPr>
              <a:t>Objective</a:t>
            </a:r>
            <a:r>
              <a:rPr b="1" lang="en" sz="1800">
                <a:solidFill>
                  <a:schemeClr val="lt1"/>
                </a:solidFill>
                <a:latin typeface="Open Sans"/>
                <a:ea typeface="Open Sans"/>
                <a:cs typeface="Open Sans"/>
                <a:sym typeface="Open Sans"/>
              </a:rPr>
              <a:t>:</a:t>
            </a:r>
            <a:endParaRPr b="1" sz="1800">
              <a:solidFill>
                <a:schemeClr val="lt1"/>
              </a:solidFill>
              <a:latin typeface="Open Sans"/>
              <a:ea typeface="Open Sans"/>
              <a:cs typeface="Open Sans"/>
              <a:sym typeface="Open Sans"/>
            </a:endParaRPr>
          </a:p>
        </p:txBody>
      </p:sp>
      <p:sp>
        <p:nvSpPr>
          <p:cNvPr id="186" name="Google Shape;186;p29"/>
          <p:cNvSpPr txBox="1"/>
          <p:nvPr/>
        </p:nvSpPr>
        <p:spPr>
          <a:xfrm>
            <a:off x="3072000" y="3683775"/>
            <a:ext cx="3000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000"/>
              </a:spcBef>
              <a:spcAft>
                <a:spcPts val="1200"/>
              </a:spcAft>
              <a:buNone/>
            </a:pPr>
            <a:r>
              <a:rPr b="1" lang="en" sz="1800">
                <a:solidFill>
                  <a:schemeClr val="lt1"/>
                </a:solidFill>
                <a:latin typeface="Open Sans"/>
                <a:ea typeface="Open Sans"/>
                <a:cs typeface="Open Sans"/>
                <a:sym typeface="Open Sans"/>
              </a:rPr>
              <a:t>Methods</a:t>
            </a:r>
            <a:r>
              <a:rPr b="1" lang="en" sz="1800">
                <a:solidFill>
                  <a:schemeClr val="lt1"/>
                </a:solidFill>
                <a:latin typeface="Open Sans"/>
                <a:ea typeface="Open Sans"/>
                <a:cs typeface="Open Sans"/>
                <a:sym typeface="Open Sans"/>
              </a:rPr>
              <a:t>:</a:t>
            </a:r>
            <a:endParaRPr b="1" sz="1800">
              <a:solidFill>
                <a:schemeClr val="lt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idx="4294967295"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500">
                <a:latin typeface="Proxima Nova"/>
                <a:ea typeface="Proxima Nova"/>
                <a:cs typeface="Proxima Nova"/>
                <a:sym typeface="Proxima Nova"/>
              </a:rPr>
              <a:t>Clustering KMean</a:t>
            </a:r>
            <a:endParaRPr/>
          </a:p>
          <a:p>
            <a:pPr indent="0" lvl="0" marL="0" marR="0" rtl="0" algn="ctr">
              <a:lnSpc>
                <a:spcPct val="100000"/>
              </a:lnSpc>
              <a:spcBef>
                <a:spcPts val="0"/>
              </a:spcBef>
              <a:spcAft>
                <a:spcPts val="0"/>
              </a:spcAft>
              <a:buNone/>
            </a:pPr>
            <a:r>
              <a:t/>
            </a:r>
            <a:endParaRPr sz="3500">
              <a:latin typeface="Proxima Nova"/>
              <a:ea typeface="Proxima Nova"/>
              <a:cs typeface="Proxima Nova"/>
              <a:sym typeface="Proxima Nova"/>
            </a:endParaRPr>
          </a:p>
        </p:txBody>
      </p:sp>
      <p:sp>
        <p:nvSpPr>
          <p:cNvPr id="192" name="Google Shape;192;p30"/>
          <p:cNvSpPr txBox="1"/>
          <p:nvPr/>
        </p:nvSpPr>
        <p:spPr>
          <a:xfrm>
            <a:off x="648075" y="1213100"/>
            <a:ext cx="7858800" cy="316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500">
                <a:solidFill>
                  <a:schemeClr val="dk2"/>
                </a:solidFill>
              </a:rPr>
              <a:t>Features for Clustering:</a:t>
            </a:r>
            <a:endParaRPr b="1" sz="1500">
              <a:solidFill>
                <a:schemeClr val="dk2"/>
              </a:solidFill>
            </a:endParaRPr>
          </a:p>
          <a:p>
            <a:pPr indent="-311150" lvl="0" marL="457200" rtl="0" algn="l">
              <a:lnSpc>
                <a:spcPct val="115000"/>
              </a:lnSpc>
              <a:spcBef>
                <a:spcPts val="1200"/>
              </a:spcBef>
              <a:spcAft>
                <a:spcPts val="0"/>
              </a:spcAft>
              <a:buClr>
                <a:schemeClr val="dk2"/>
              </a:buClr>
              <a:buSzPts val="1300"/>
              <a:buAutoNum type="arabicPeriod"/>
            </a:pPr>
            <a:r>
              <a:rPr lang="en" sz="1300">
                <a:solidFill>
                  <a:schemeClr val="dk2"/>
                </a:solidFill>
              </a:rPr>
              <a:t>Average daily cyclist counts.</a:t>
            </a:r>
            <a:endParaRPr sz="1300">
              <a:solidFill>
                <a:schemeClr val="dk2"/>
              </a:solidFill>
            </a:endParaRPr>
          </a:p>
          <a:p>
            <a:pPr indent="-311150" lvl="0" marL="457200" rtl="0" algn="l">
              <a:lnSpc>
                <a:spcPct val="115000"/>
              </a:lnSpc>
              <a:spcBef>
                <a:spcPts val="0"/>
              </a:spcBef>
              <a:spcAft>
                <a:spcPts val="0"/>
              </a:spcAft>
              <a:buClr>
                <a:schemeClr val="dk2"/>
              </a:buClr>
              <a:buSzPts val="1300"/>
              <a:buAutoNum type="arabicPeriod"/>
            </a:pPr>
            <a:r>
              <a:rPr lang="en" sz="1300">
                <a:solidFill>
                  <a:schemeClr val="dk2"/>
                </a:solidFill>
              </a:rPr>
              <a:t>Average weekly sum of counts.</a:t>
            </a:r>
            <a:endParaRPr sz="1300">
              <a:solidFill>
                <a:schemeClr val="dk2"/>
              </a:solidFill>
            </a:endParaRPr>
          </a:p>
          <a:p>
            <a:pPr indent="-311150" lvl="0" marL="457200" rtl="0" algn="l">
              <a:lnSpc>
                <a:spcPct val="115000"/>
              </a:lnSpc>
              <a:spcBef>
                <a:spcPts val="0"/>
              </a:spcBef>
              <a:spcAft>
                <a:spcPts val="0"/>
              </a:spcAft>
              <a:buClr>
                <a:schemeClr val="dk2"/>
              </a:buClr>
              <a:buSzPts val="1300"/>
              <a:buAutoNum type="arabicPeriod"/>
            </a:pPr>
            <a:r>
              <a:rPr lang="en" sz="1300">
                <a:solidFill>
                  <a:schemeClr val="dk2"/>
                </a:solidFill>
              </a:rPr>
              <a:t>Average monthly standard deviation</a:t>
            </a:r>
            <a:endParaRPr sz="1300">
              <a:solidFill>
                <a:schemeClr val="dk2"/>
              </a:solidFill>
            </a:endParaRPr>
          </a:p>
          <a:p>
            <a:pPr indent="0" lvl="0" marL="457200" rtl="0" algn="l">
              <a:lnSpc>
                <a:spcPct val="115000"/>
              </a:lnSpc>
              <a:spcBef>
                <a:spcPts val="0"/>
              </a:spcBef>
              <a:spcAft>
                <a:spcPts val="0"/>
              </a:spcAft>
              <a:buNone/>
            </a:pPr>
            <a:r>
              <a:rPr lang="en" sz="1300">
                <a:solidFill>
                  <a:schemeClr val="dk2"/>
                </a:solidFill>
              </a:rPr>
              <a:t>of counts.</a:t>
            </a:r>
            <a:endParaRPr sz="1300">
              <a:solidFill>
                <a:schemeClr val="dk2"/>
              </a:solidFill>
            </a:endParaRPr>
          </a:p>
          <a:p>
            <a:pPr indent="0" lvl="0" marL="0" rtl="0" algn="l">
              <a:lnSpc>
                <a:spcPct val="115000"/>
              </a:lnSpc>
              <a:spcBef>
                <a:spcPts val="1000"/>
              </a:spcBef>
              <a:spcAft>
                <a:spcPts val="0"/>
              </a:spcAft>
              <a:buNone/>
            </a:pPr>
            <a:r>
              <a:rPr b="1" lang="en" sz="1500">
                <a:solidFill>
                  <a:schemeClr val="dk2"/>
                </a:solidFill>
              </a:rPr>
              <a:t>K-Means Clustering:</a:t>
            </a:r>
            <a:endParaRPr b="1" sz="1100"/>
          </a:p>
          <a:p>
            <a:pPr indent="-311150" lvl="0" marL="457200" rtl="0" algn="l">
              <a:lnSpc>
                <a:spcPct val="115000"/>
              </a:lnSpc>
              <a:spcBef>
                <a:spcPts val="1000"/>
              </a:spcBef>
              <a:spcAft>
                <a:spcPts val="0"/>
              </a:spcAft>
              <a:buClr>
                <a:schemeClr val="dk2"/>
              </a:buClr>
              <a:buSzPts val="1300"/>
              <a:buChar char="-"/>
            </a:pPr>
            <a:r>
              <a:rPr b="1" lang="en" sz="1300">
                <a:solidFill>
                  <a:schemeClr val="dk2"/>
                </a:solidFill>
              </a:rPr>
              <a:t>Best Model: </a:t>
            </a:r>
            <a:r>
              <a:rPr lang="en" sz="1300">
                <a:solidFill>
                  <a:schemeClr val="dk2"/>
                </a:solidFill>
              </a:rPr>
              <a:t>4 clusters with 3 features.</a:t>
            </a:r>
            <a:endParaRPr sz="100">
              <a:solidFill>
                <a:schemeClr val="dk2"/>
              </a:solidFill>
            </a:endParaRPr>
          </a:p>
          <a:p>
            <a:pPr indent="-311150" lvl="0" marL="457200" rtl="0" algn="l">
              <a:lnSpc>
                <a:spcPct val="115000"/>
              </a:lnSpc>
              <a:spcBef>
                <a:spcPts val="0"/>
              </a:spcBef>
              <a:spcAft>
                <a:spcPts val="0"/>
              </a:spcAft>
              <a:buClr>
                <a:schemeClr val="dk2"/>
              </a:buClr>
              <a:buSzPts val="1300"/>
              <a:buChar char="-"/>
            </a:pPr>
            <a:r>
              <a:rPr b="1" lang="en" sz="1300">
                <a:solidFill>
                  <a:schemeClr val="dk2"/>
                </a:solidFill>
              </a:rPr>
              <a:t>Evaluation Metrics:</a:t>
            </a:r>
            <a:endParaRPr b="1"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Euclidean Average: 2.77</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Manhattan Average: 4.79</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Silhouette Score: 0.493</a:t>
            </a:r>
            <a:endParaRPr i="1" sz="1100">
              <a:solidFill>
                <a:srgbClr val="999999"/>
              </a:solidFill>
            </a:endParaRPr>
          </a:p>
        </p:txBody>
      </p:sp>
      <p:sp>
        <p:nvSpPr>
          <p:cNvPr id="193" name="Google Shape;193;p30"/>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30"/>
          <p:cNvPicPr preferRelativeResize="0"/>
          <p:nvPr/>
        </p:nvPicPr>
        <p:blipFill>
          <a:blip r:embed="rId3">
            <a:alphaModFix/>
          </a:blip>
          <a:stretch>
            <a:fillRect/>
          </a:stretch>
        </p:blipFill>
        <p:spPr>
          <a:xfrm>
            <a:off x="4011425" y="1213100"/>
            <a:ext cx="4495451" cy="2311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idx="4294967295"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500">
                <a:latin typeface="Proxima Nova"/>
                <a:ea typeface="Proxima Nova"/>
                <a:cs typeface="Proxima Nova"/>
                <a:sym typeface="Proxima Nova"/>
              </a:rPr>
              <a:t>Clustering HDBScan </a:t>
            </a:r>
            <a:endParaRPr/>
          </a:p>
          <a:p>
            <a:pPr indent="0" lvl="0" marL="0" marR="0" rtl="0" algn="ctr">
              <a:lnSpc>
                <a:spcPct val="100000"/>
              </a:lnSpc>
              <a:spcBef>
                <a:spcPts val="0"/>
              </a:spcBef>
              <a:spcAft>
                <a:spcPts val="0"/>
              </a:spcAft>
              <a:buNone/>
            </a:pPr>
            <a:r>
              <a:t/>
            </a:r>
            <a:endParaRPr sz="3500">
              <a:latin typeface="Proxima Nova"/>
              <a:ea typeface="Proxima Nova"/>
              <a:cs typeface="Proxima Nova"/>
              <a:sym typeface="Proxima Nova"/>
            </a:endParaRPr>
          </a:p>
        </p:txBody>
      </p:sp>
      <p:sp>
        <p:nvSpPr>
          <p:cNvPr id="200" name="Google Shape;200;p31"/>
          <p:cNvSpPr txBox="1"/>
          <p:nvPr/>
        </p:nvSpPr>
        <p:spPr>
          <a:xfrm>
            <a:off x="648075" y="1213100"/>
            <a:ext cx="7858800" cy="39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500">
                <a:solidFill>
                  <a:schemeClr val="dk2"/>
                </a:solidFill>
              </a:rPr>
              <a:t>Features for Clustering </a:t>
            </a:r>
            <a:br>
              <a:rPr b="1" lang="en" sz="1500">
                <a:solidFill>
                  <a:schemeClr val="dk2"/>
                </a:solidFill>
              </a:rPr>
            </a:br>
            <a:r>
              <a:rPr b="1" lang="en" sz="1500">
                <a:solidFill>
                  <a:schemeClr val="dk2"/>
                </a:solidFill>
              </a:rPr>
              <a:t>(all log-transformed):</a:t>
            </a:r>
            <a:endParaRPr b="1" sz="1500">
              <a:solidFill>
                <a:schemeClr val="dk2"/>
              </a:solidFill>
            </a:endParaRPr>
          </a:p>
          <a:p>
            <a:pPr indent="-311150" lvl="0" marL="457200" rtl="0" algn="l">
              <a:lnSpc>
                <a:spcPct val="115000"/>
              </a:lnSpc>
              <a:spcBef>
                <a:spcPts val="1200"/>
              </a:spcBef>
              <a:spcAft>
                <a:spcPts val="0"/>
              </a:spcAft>
              <a:buClr>
                <a:schemeClr val="dk2"/>
              </a:buClr>
              <a:buSzPts val="1300"/>
              <a:buAutoNum type="arabicPeriod"/>
            </a:pPr>
            <a:r>
              <a:rPr lang="en" sz="1300">
                <a:solidFill>
                  <a:schemeClr val="dk2"/>
                </a:solidFill>
              </a:rPr>
              <a:t>Mean daily count </a:t>
            </a:r>
            <a:endParaRPr sz="1300">
              <a:solidFill>
                <a:schemeClr val="dk2"/>
              </a:solidFill>
            </a:endParaRPr>
          </a:p>
          <a:p>
            <a:pPr indent="-311150" lvl="0" marL="457200" rtl="0" algn="l">
              <a:lnSpc>
                <a:spcPct val="115000"/>
              </a:lnSpc>
              <a:spcBef>
                <a:spcPts val="0"/>
              </a:spcBef>
              <a:spcAft>
                <a:spcPts val="0"/>
              </a:spcAft>
              <a:buClr>
                <a:schemeClr val="dk2"/>
              </a:buClr>
              <a:buSzPts val="1300"/>
              <a:buAutoNum type="arabicPeriod"/>
            </a:pPr>
            <a:r>
              <a:rPr lang="en" sz="1300">
                <a:solidFill>
                  <a:schemeClr val="dk2"/>
                </a:solidFill>
              </a:rPr>
              <a:t>Mean weekend count </a:t>
            </a:r>
            <a:endParaRPr b="1" sz="1300">
              <a:solidFill>
                <a:schemeClr val="dk2"/>
              </a:solidFill>
            </a:endParaRPr>
          </a:p>
          <a:p>
            <a:pPr indent="-311150" lvl="0" marL="457200" rtl="0" algn="l">
              <a:lnSpc>
                <a:spcPct val="115000"/>
              </a:lnSpc>
              <a:spcBef>
                <a:spcPts val="0"/>
              </a:spcBef>
              <a:spcAft>
                <a:spcPts val="0"/>
              </a:spcAft>
              <a:buClr>
                <a:schemeClr val="dk2"/>
              </a:buClr>
              <a:buSzPts val="1300"/>
              <a:buAutoNum type="arabicPeriod"/>
            </a:pPr>
            <a:r>
              <a:rPr lang="en" sz="1300">
                <a:solidFill>
                  <a:schemeClr val="dk2"/>
                </a:solidFill>
              </a:rPr>
              <a:t>Mean weekday count </a:t>
            </a:r>
            <a:endParaRPr sz="1300">
              <a:solidFill>
                <a:schemeClr val="dk2"/>
              </a:solidFill>
            </a:endParaRPr>
          </a:p>
          <a:p>
            <a:pPr indent="-311150" lvl="0" marL="457200" rtl="0" algn="l">
              <a:lnSpc>
                <a:spcPct val="115000"/>
              </a:lnSpc>
              <a:spcBef>
                <a:spcPts val="0"/>
              </a:spcBef>
              <a:spcAft>
                <a:spcPts val="0"/>
              </a:spcAft>
              <a:buClr>
                <a:schemeClr val="dk2"/>
              </a:buClr>
              <a:buSzPts val="1300"/>
              <a:buAutoNum type="arabicPeriod"/>
            </a:pPr>
            <a:r>
              <a:rPr lang="en" sz="1300">
                <a:solidFill>
                  <a:schemeClr val="dk2"/>
                </a:solidFill>
              </a:rPr>
              <a:t>Standard deviation of counts</a:t>
            </a:r>
            <a:endParaRPr sz="1300">
              <a:solidFill>
                <a:schemeClr val="dk2"/>
              </a:solidFill>
            </a:endParaRPr>
          </a:p>
          <a:p>
            <a:pPr indent="0" lvl="0" marL="0" rtl="0" algn="l">
              <a:lnSpc>
                <a:spcPct val="115000"/>
              </a:lnSpc>
              <a:spcBef>
                <a:spcPts val="1200"/>
              </a:spcBef>
              <a:spcAft>
                <a:spcPts val="0"/>
              </a:spcAft>
              <a:buNone/>
            </a:pPr>
            <a:r>
              <a:t/>
            </a:r>
            <a:endParaRPr sz="100">
              <a:solidFill>
                <a:schemeClr val="dk2"/>
              </a:solidFill>
            </a:endParaRPr>
          </a:p>
          <a:p>
            <a:pPr indent="0" lvl="0" marL="0" rtl="0" algn="l">
              <a:lnSpc>
                <a:spcPct val="115000"/>
              </a:lnSpc>
              <a:spcBef>
                <a:spcPts val="1000"/>
              </a:spcBef>
              <a:spcAft>
                <a:spcPts val="0"/>
              </a:spcAft>
              <a:buNone/>
            </a:pPr>
            <a:r>
              <a:rPr b="1" lang="en" sz="1500">
                <a:solidFill>
                  <a:schemeClr val="dk2"/>
                </a:solidFill>
              </a:rPr>
              <a:t>Results</a:t>
            </a:r>
            <a:r>
              <a:rPr b="1" lang="en" sz="1500">
                <a:solidFill>
                  <a:schemeClr val="dk2"/>
                </a:solidFill>
              </a:rPr>
              <a:t>:</a:t>
            </a:r>
            <a:endParaRPr b="1" sz="1500">
              <a:solidFill>
                <a:schemeClr val="dk2"/>
              </a:solidFill>
            </a:endParaRPr>
          </a:p>
          <a:p>
            <a:pPr indent="-311150" lvl="0" marL="457200" rtl="0" algn="l">
              <a:lnSpc>
                <a:spcPct val="115000"/>
              </a:lnSpc>
              <a:spcBef>
                <a:spcPts val="1000"/>
              </a:spcBef>
              <a:spcAft>
                <a:spcPts val="0"/>
              </a:spcAft>
              <a:buClr>
                <a:schemeClr val="dk2"/>
              </a:buClr>
              <a:buSzPts val="1300"/>
              <a:buChar char="-"/>
            </a:pPr>
            <a:r>
              <a:rPr b="1" lang="en" sz="1300">
                <a:solidFill>
                  <a:schemeClr val="dk2"/>
                </a:solidFill>
              </a:rPr>
              <a:t>Best model:</a:t>
            </a:r>
            <a:r>
              <a:rPr lang="en" sz="1300">
                <a:solidFill>
                  <a:schemeClr val="dk2"/>
                </a:solidFill>
              </a:rPr>
              <a:t> Log-transformed with Min samples = 3 and min cluster size = 10</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b="1" lang="en" sz="1300">
                <a:solidFill>
                  <a:schemeClr val="dk2"/>
                </a:solidFill>
              </a:rPr>
              <a:t>Evaluation Metrics:</a:t>
            </a:r>
            <a:endParaRPr b="1"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Silhouette Score: 0.627</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Results in 2 clusters</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Model clusters 70 points (leaving 31 noise points)</a:t>
            </a:r>
            <a:endParaRPr sz="1100"/>
          </a:p>
          <a:p>
            <a:pPr indent="0" lvl="0" marL="0" rtl="0" algn="l">
              <a:lnSpc>
                <a:spcPct val="115000"/>
              </a:lnSpc>
              <a:spcBef>
                <a:spcPts val="1000"/>
              </a:spcBef>
              <a:spcAft>
                <a:spcPts val="1000"/>
              </a:spcAft>
              <a:buNone/>
            </a:pPr>
            <a:r>
              <a:t/>
            </a:r>
            <a:endParaRPr sz="1100">
              <a:solidFill>
                <a:srgbClr val="1F1F1F"/>
              </a:solidFill>
            </a:endParaRPr>
          </a:p>
        </p:txBody>
      </p:sp>
      <p:sp>
        <p:nvSpPr>
          <p:cNvPr id="201" name="Google Shape;201;p31"/>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31"/>
          <p:cNvPicPr preferRelativeResize="0"/>
          <p:nvPr/>
        </p:nvPicPr>
        <p:blipFill>
          <a:blip r:embed="rId3">
            <a:alphaModFix/>
          </a:blip>
          <a:stretch>
            <a:fillRect/>
          </a:stretch>
        </p:blipFill>
        <p:spPr>
          <a:xfrm>
            <a:off x="3420750" y="1213100"/>
            <a:ext cx="5407200" cy="2192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b="1" lang="en" sz="3500">
                <a:latin typeface="Proxima Nova"/>
                <a:ea typeface="Proxima Nova"/>
                <a:cs typeface="Proxima Nova"/>
                <a:sym typeface="Proxima Nova"/>
              </a:rPr>
              <a:t>Outline</a:t>
            </a:r>
            <a:endParaRPr b="1"/>
          </a:p>
        </p:txBody>
      </p:sp>
      <p:sp>
        <p:nvSpPr>
          <p:cNvPr id="73" name="Google Shape;73;p14"/>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nvSpPr>
        <p:spPr>
          <a:xfrm>
            <a:off x="968850" y="1349625"/>
            <a:ext cx="7206300" cy="25923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1000"/>
              </a:spcBef>
              <a:spcAft>
                <a:spcPts val="0"/>
              </a:spcAft>
              <a:buClr>
                <a:schemeClr val="dk2"/>
              </a:buClr>
              <a:buSzPts val="1700"/>
              <a:buAutoNum type="arabicPeriod"/>
            </a:pPr>
            <a:r>
              <a:rPr b="1" lang="en" sz="1700">
                <a:solidFill>
                  <a:schemeClr val="dk2"/>
                </a:solidFill>
              </a:rPr>
              <a:t>Introduction  </a:t>
            </a:r>
            <a:endParaRPr b="1" sz="1700">
              <a:solidFill>
                <a:schemeClr val="dk2"/>
              </a:solidFill>
            </a:endParaRPr>
          </a:p>
          <a:p>
            <a:pPr indent="-336550" lvl="0" marL="457200" rtl="0" algn="l">
              <a:lnSpc>
                <a:spcPct val="115000"/>
              </a:lnSpc>
              <a:spcBef>
                <a:spcPts val="1000"/>
              </a:spcBef>
              <a:spcAft>
                <a:spcPts val="0"/>
              </a:spcAft>
              <a:buClr>
                <a:schemeClr val="dk2"/>
              </a:buClr>
              <a:buSzPts val="1700"/>
              <a:buAutoNum type="arabicPeriod"/>
            </a:pPr>
            <a:r>
              <a:rPr b="1" lang="en" sz="1700">
                <a:solidFill>
                  <a:schemeClr val="dk2"/>
                </a:solidFill>
              </a:rPr>
              <a:t>Data Exploration </a:t>
            </a:r>
            <a:endParaRPr b="1" sz="1700">
              <a:solidFill>
                <a:schemeClr val="dk2"/>
              </a:solidFill>
            </a:endParaRPr>
          </a:p>
          <a:p>
            <a:pPr indent="-336550" lvl="0" marL="457200" rtl="0" algn="l">
              <a:lnSpc>
                <a:spcPct val="115000"/>
              </a:lnSpc>
              <a:spcBef>
                <a:spcPts val="1000"/>
              </a:spcBef>
              <a:spcAft>
                <a:spcPts val="0"/>
              </a:spcAft>
              <a:buClr>
                <a:schemeClr val="dk2"/>
              </a:buClr>
              <a:buSzPts val="1700"/>
              <a:buAutoNum type="arabicPeriod"/>
            </a:pPr>
            <a:r>
              <a:rPr b="1" lang="en" sz="1700">
                <a:solidFill>
                  <a:schemeClr val="dk2"/>
                </a:solidFill>
              </a:rPr>
              <a:t>Data Visualization </a:t>
            </a:r>
            <a:endParaRPr b="1" sz="1700">
              <a:solidFill>
                <a:schemeClr val="dk2"/>
              </a:solidFill>
            </a:endParaRPr>
          </a:p>
          <a:p>
            <a:pPr indent="-336550" lvl="0" marL="457200" rtl="0" algn="l">
              <a:lnSpc>
                <a:spcPct val="115000"/>
              </a:lnSpc>
              <a:spcBef>
                <a:spcPts val="1000"/>
              </a:spcBef>
              <a:spcAft>
                <a:spcPts val="0"/>
              </a:spcAft>
              <a:buClr>
                <a:schemeClr val="dk2"/>
              </a:buClr>
              <a:buSzPts val="1700"/>
              <a:buAutoNum type="arabicPeriod"/>
            </a:pPr>
            <a:r>
              <a:rPr b="1" lang="en" sz="1700">
                <a:solidFill>
                  <a:schemeClr val="dk2"/>
                </a:solidFill>
              </a:rPr>
              <a:t>Data Cleaning and preprocessing</a:t>
            </a:r>
            <a:endParaRPr b="1" sz="1700">
              <a:solidFill>
                <a:schemeClr val="dk2"/>
              </a:solidFill>
            </a:endParaRPr>
          </a:p>
          <a:p>
            <a:pPr indent="-336550" lvl="0" marL="457200" rtl="0" algn="l">
              <a:lnSpc>
                <a:spcPct val="115000"/>
              </a:lnSpc>
              <a:spcBef>
                <a:spcPts val="1000"/>
              </a:spcBef>
              <a:spcAft>
                <a:spcPts val="0"/>
              </a:spcAft>
              <a:buClr>
                <a:schemeClr val="dk2"/>
              </a:buClr>
              <a:buSzPts val="1700"/>
              <a:buAutoNum type="arabicPeriod"/>
            </a:pPr>
            <a:r>
              <a:rPr b="1" lang="en" sz="1700">
                <a:solidFill>
                  <a:schemeClr val="dk2"/>
                </a:solidFill>
              </a:rPr>
              <a:t>Modeling (Power BI Demo)</a:t>
            </a:r>
            <a:endParaRPr b="1" sz="1700">
              <a:solidFill>
                <a:schemeClr val="dk2"/>
              </a:solidFill>
            </a:endParaRPr>
          </a:p>
          <a:p>
            <a:pPr indent="-336550" lvl="0" marL="457200" rtl="0" algn="l">
              <a:lnSpc>
                <a:spcPct val="115000"/>
              </a:lnSpc>
              <a:spcBef>
                <a:spcPts val="1000"/>
              </a:spcBef>
              <a:spcAft>
                <a:spcPts val="1000"/>
              </a:spcAft>
              <a:buClr>
                <a:schemeClr val="dk2"/>
              </a:buClr>
              <a:buSzPts val="1700"/>
              <a:buAutoNum type="arabicPeriod"/>
            </a:pPr>
            <a:r>
              <a:rPr b="1" lang="en" sz="1700">
                <a:solidFill>
                  <a:schemeClr val="dk2"/>
                </a:solidFill>
              </a:rPr>
              <a:t>Conclusion</a:t>
            </a:r>
            <a:endParaRPr b="1"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idx="4294967295"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500">
                <a:latin typeface="Proxima Nova"/>
                <a:ea typeface="Proxima Nova"/>
                <a:cs typeface="Proxima Nova"/>
                <a:sym typeface="Proxima Nova"/>
              </a:rPr>
              <a:t>Summary - </a:t>
            </a:r>
            <a:r>
              <a:rPr lang="en" sz="3500">
                <a:latin typeface="Proxima Nova"/>
                <a:ea typeface="Proxima Nova"/>
                <a:cs typeface="Proxima Nova"/>
                <a:sym typeface="Proxima Nova"/>
              </a:rPr>
              <a:t>Clustering Analysis</a:t>
            </a:r>
            <a:endParaRPr/>
          </a:p>
          <a:p>
            <a:pPr indent="0" lvl="0" marL="0" marR="0" rtl="0" algn="ctr">
              <a:lnSpc>
                <a:spcPct val="100000"/>
              </a:lnSpc>
              <a:spcBef>
                <a:spcPts val="0"/>
              </a:spcBef>
              <a:spcAft>
                <a:spcPts val="0"/>
              </a:spcAft>
              <a:buNone/>
            </a:pPr>
            <a:r>
              <a:t/>
            </a:r>
            <a:endParaRPr sz="3500">
              <a:latin typeface="Proxima Nova"/>
              <a:ea typeface="Proxima Nova"/>
              <a:cs typeface="Proxima Nova"/>
              <a:sym typeface="Proxima Nova"/>
            </a:endParaRPr>
          </a:p>
        </p:txBody>
      </p:sp>
      <p:sp>
        <p:nvSpPr>
          <p:cNvPr id="208" name="Google Shape;208;p32"/>
          <p:cNvSpPr txBox="1"/>
          <p:nvPr/>
        </p:nvSpPr>
        <p:spPr>
          <a:xfrm>
            <a:off x="530900" y="1213100"/>
            <a:ext cx="7858800" cy="376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500">
                <a:solidFill>
                  <a:schemeClr val="dk2"/>
                </a:solidFill>
              </a:rPr>
              <a:t>K-Means Clustering:</a:t>
            </a:r>
            <a:endParaRPr b="1" sz="1100"/>
          </a:p>
          <a:p>
            <a:pPr indent="-311150" lvl="0" marL="457200" marR="0" rtl="0" algn="l">
              <a:lnSpc>
                <a:spcPct val="115000"/>
              </a:lnSpc>
              <a:spcBef>
                <a:spcPts val="1000"/>
              </a:spcBef>
              <a:spcAft>
                <a:spcPts val="0"/>
              </a:spcAft>
              <a:buClr>
                <a:schemeClr val="dk2"/>
              </a:buClr>
              <a:buSzPts val="1300"/>
              <a:buChar char="-"/>
            </a:pPr>
            <a:r>
              <a:rPr b="1" lang="en" sz="1300">
                <a:solidFill>
                  <a:schemeClr val="dk2"/>
                </a:solidFill>
              </a:rPr>
              <a:t>Best Model: </a:t>
            </a:r>
            <a:r>
              <a:rPr lang="en" sz="1300">
                <a:solidFill>
                  <a:schemeClr val="dk2"/>
                </a:solidFill>
              </a:rPr>
              <a:t>4 clusters with 3 features.</a:t>
            </a:r>
            <a:endParaRPr sz="100">
              <a:solidFill>
                <a:schemeClr val="dk2"/>
              </a:solidFill>
            </a:endParaRPr>
          </a:p>
          <a:p>
            <a:pPr indent="-311150" lvl="0" marL="457200" marR="0" rtl="0" algn="l">
              <a:lnSpc>
                <a:spcPct val="115000"/>
              </a:lnSpc>
              <a:spcBef>
                <a:spcPts val="0"/>
              </a:spcBef>
              <a:spcAft>
                <a:spcPts val="0"/>
              </a:spcAft>
              <a:buClr>
                <a:schemeClr val="dk2"/>
              </a:buClr>
              <a:buSzPts val="1300"/>
              <a:buChar char="-"/>
            </a:pPr>
            <a:r>
              <a:rPr b="1" lang="en" sz="1300">
                <a:solidFill>
                  <a:schemeClr val="dk2"/>
                </a:solidFill>
              </a:rPr>
              <a:t>Evaluation Metrics:</a:t>
            </a:r>
            <a:endParaRPr b="1" sz="1300">
              <a:solidFill>
                <a:schemeClr val="dk2"/>
              </a:solidFill>
            </a:endParaRPr>
          </a:p>
          <a:p>
            <a:pPr indent="-311150" lvl="0" marL="457200" marR="0" rtl="0" algn="l">
              <a:lnSpc>
                <a:spcPct val="115000"/>
              </a:lnSpc>
              <a:spcBef>
                <a:spcPts val="0"/>
              </a:spcBef>
              <a:spcAft>
                <a:spcPts val="0"/>
              </a:spcAft>
              <a:buClr>
                <a:schemeClr val="dk2"/>
              </a:buClr>
              <a:buSzPts val="1300"/>
              <a:buChar char="-"/>
            </a:pPr>
            <a:r>
              <a:rPr lang="en" sz="1300">
                <a:solidFill>
                  <a:schemeClr val="dk2"/>
                </a:solidFill>
              </a:rPr>
              <a:t>Euclidean Average: 2.77</a:t>
            </a:r>
            <a:endParaRPr sz="1300">
              <a:solidFill>
                <a:schemeClr val="dk2"/>
              </a:solidFill>
            </a:endParaRPr>
          </a:p>
          <a:p>
            <a:pPr indent="-311150" lvl="0" marL="457200" marR="0" rtl="0" algn="l">
              <a:lnSpc>
                <a:spcPct val="115000"/>
              </a:lnSpc>
              <a:spcBef>
                <a:spcPts val="0"/>
              </a:spcBef>
              <a:spcAft>
                <a:spcPts val="0"/>
              </a:spcAft>
              <a:buClr>
                <a:schemeClr val="dk2"/>
              </a:buClr>
              <a:buSzPts val="1300"/>
              <a:buChar char="-"/>
            </a:pPr>
            <a:r>
              <a:rPr lang="en" sz="1300">
                <a:solidFill>
                  <a:schemeClr val="dk2"/>
                </a:solidFill>
              </a:rPr>
              <a:t>Manhattan Average: 4.79</a:t>
            </a:r>
            <a:endParaRPr sz="1300">
              <a:solidFill>
                <a:schemeClr val="dk2"/>
              </a:solidFill>
            </a:endParaRPr>
          </a:p>
          <a:p>
            <a:pPr indent="-311150" lvl="0" marL="457200" marR="0" rtl="0" algn="l">
              <a:lnSpc>
                <a:spcPct val="115000"/>
              </a:lnSpc>
              <a:spcBef>
                <a:spcPts val="0"/>
              </a:spcBef>
              <a:spcAft>
                <a:spcPts val="0"/>
              </a:spcAft>
              <a:buClr>
                <a:schemeClr val="dk2"/>
              </a:buClr>
              <a:buSzPts val="1300"/>
              <a:buChar char="-"/>
            </a:pPr>
            <a:r>
              <a:rPr lang="en" sz="1300">
                <a:solidFill>
                  <a:schemeClr val="dk2"/>
                </a:solidFill>
              </a:rPr>
              <a:t>Silhouette Score: 0.493</a:t>
            </a:r>
            <a:endParaRPr sz="1300">
              <a:solidFill>
                <a:schemeClr val="dk2"/>
              </a:solidFill>
            </a:endParaRPr>
          </a:p>
          <a:p>
            <a:pPr indent="0" lvl="0" marL="0" marR="0" rtl="0" algn="l">
              <a:lnSpc>
                <a:spcPct val="115000"/>
              </a:lnSpc>
              <a:spcBef>
                <a:spcPts val="1000"/>
              </a:spcBef>
              <a:spcAft>
                <a:spcPts val="0"/>
              </a:spcAft>
              <a:buNone/>
            </a:pPr>
            <a:r>
              <a:rPr b="1" lang="en" sz="1500">
                <a:solidFill>
                  <a:schemeClr val="dk2"/>
                </a:solidFill>
              </a:rPr>
              <a:t>HDBSCAN:</a:t>
            </a:r>
            <a:endParaRPr b="1" sz="1500">
              <a:solidFill>
                <a:schemeClr val="dk2"/>
              </a:solidFill>
            </a:endParaRPr>
          </a:p>
          <a:p>
            <a:pPr indent="-311150" lvl="0" marL="457200" marR="0" rtl="0" algn="l">
              <a:lnSpc>
                <a:spcPct val="115000"/>
              </a:lnSpc>
              <a:spcBef>
                <a:spcPts val="1000"/>
              </a:spcBef>
              <a:spcAft>
                <a:spcPts val="0"/>
              </a:spcAft>
              <a:buClr>
                <a:schemeClr val="dk2"/>
              </a:buClr>
              <a:buSzPts val="1300"/>
              <a:buChar char="-"/>
            </a:pPr>
            <a:r>
              <a:rPr b="1" lang="en" sz="1300">
                <a:solidFill>
                  <a:schemeClr val="dk2"/>
                </a:solidFill>
              </a:rPr>
              <a:t>Best model:</a:t>
            </a:r>
            <a:r>
              <a:rPr lang="en" sz="1300">
                <a:solidFill>
                  <a:schemeClr val="dk2"/>
                </a:solidFill>
              </a:rPr>
              <a:t> Log-transformed with Min samples = 3 and min cluster size = 10</a:t>
            </a:r>
            <a:endParaRPr sz="1300">
              <a:solidFill>
                <a:schemeClr val="dk2"/>
              </a:solidFill>
            </a:endParaRPr>
          </a:p>
          <a:p>
            <a:pPr indent="-311150" lvl="0" marL="457200" marR="0" rtl="0" algn="l">
              <a:lnSpc>
                <a:spcPct val="115000"/>
              </a:lnSpc>
              <a:spcBef>
                <a:spcPts val="0"/>
              </a:spcBef>
              <a:spcAft>
                <a:spcPts val="0"/>
              </a:spcAft>
              <a:buClr>
                <a:schemeClr val="dk2"/>
              </a:buClr>
              <a:buSzPts val="1300"/>
              <a:buChar char="-"/>
            </a:pPr>
            <a:r>
              <a:rPr b="1" lang="en" sz="1300">
                <a:solidFill>
                  <a:schemeClr val="dk2"/>
                </a:solidFill>
              </a:rPr>
              <a:t>Evaluation Metrics:</a:t>
            </a:r>
            <a:endParaRPr b="1" sz="1300">
              <a:solidFill>
                <a:schemeClr val="dk2"/>
              </a:solidFill>
            </a:endParaRPr>
          </a:p>
          <a:p>
            <a:pPr indent="-311150" lvl="0" marL="457200" marR="0" rtl="0" algn="l">
              <a:lnSpc>
                <a:spcPct val="115000"/>
              </a:lnSpc>
              <a:spcBef>
                <a:spcPts val="0"/>
              </a:spcBef>
              <a:spcAft>
                <a:spcPts val="0"/>
              </a:spcAft>
              <a:buClr>
                <a:schemeClr val="dk2"/>
              </a:buClr>
              <a:buSzPts val="1300"/>
              <a:buChar char="-"/>
            </a:pPr>
            <a:r>
              <a:rPr lang="en" sz="1300">
                <a:solidFill>
                  <a:schemeClr val="dk2"/>
                </a:solidFill>
              </a:rPr>
              <a:t>Silhouette Score: 0.627</a:t>
            </a:r>
            <a:endParaRPr sz="1300">
              <a:solidFill>
                <a:schemeClr val="dk2"/>
              </a:solidFill>
            </a:endParaRPr>
          </a:p>
          <a:p>
            <a:pPr indent="-311150" lvl="0" marL="457200" marR="0" rtl="0" algn="l">
              <a:lnSpc>
                <a:spcPct val="115000"/>
              </a:lnSpc>
              <a:spcBef>
                <a:spcPts val="0"/>
              </a:spcBef>
              <a:spcAft>
                <a:spcPts val="0"/>
              </a:spcAft>
              <a:buClr>
                <a:schemeClr val="dk2"/>
              </a:buClr>
              <a:buSzPts val="1300"/>
              <a:buChar char="-"/>
            </a:pPr>
            <a:r>
              <a:rPr lang="en" sz="1300">
                <a:solidFill>
                  <a:schemeClr val="dk2"/>
                </a:solidFill>
              </a:rPr>
              <a:t>Results in 2 clusters</a:t>
            </a:r>
            <a:endParaRPr sz="1300">
              <a:solidFill>
                <a:schemeClr val="dk2"/>
              </a:solidFill>
            </a:endParaRPr>
          </a:p>
          <a:p>
            <a:pPr indent="-311150" lvl="0" marL="457200" marR="0" rtl="0" algn="l">
              <a:lnSpc>
                <a:spcPct val="115000"/>
              </a:lnSpc>
              <a:spcBef>
                <a:spcPts val="0"/>
              </a:spcBef>
              <a:spcAft>
                <a:spcPts val="0"/>
              </a:spcAft>
              <a:buClr>
                <a:schemeClr val="dk2"/>
              </a:buClr>
              <a:buSzPts val="1300"/>
              <a:buChar char="-"/>
            </a:pPr>
            <a:r>
              <a:rPr lang="en" sz="1300">
                <a:solidFill>
                  <a:schemeClr val="dk2"/>
                </a:solidFill>
              </a:rPr>
              <a:t>Model clusters 70 points (leaving 31 noise points)</a:t>
            </a:r>
            <a:endParaRPr sz="1100"/>
          </a:p>
          <a:p>
            <a:pPr indent="0" lvl="0" marL="0" rtl="0" algn="l">
              <a:lnSpc>
                <a:spcPct val="115000"/>
              </a:lnSpc>
              <a:spcBef>
                <a:spcPts val="1000"/>
              </a:spcBef>
              <a:spcAft>
                <a:spcPts val="1000"/>
              </a:spcAft>
              <a:buNone/>
            </a:pPr>
            <a:r>
              <a:t/>
            </a:r>
            <a:endParaRPr b="1" sz="1500">
              <a:solidFill>
                <a:schemeClr val="dk2"/>
              </a:solidFill>
            </a:endParaRPr>
          </a:p>
        </p:txBody>
      </p:sp>
      <p:sp>
        <p:nvSpPr>
          <p:cNvPr id="209" name="Google Shape;209;p32"/>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idx="4294967295"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500">
                <a:latin typeface="Proxima Nova"/>
                <a:ea typeface="Proxima Nova"/>
                <a:cs typeface="Proxima Nova"/>
                <a:sym typeface="Proxima Nova"/>
              </a:rPr>
              <a:t>Clustering Results - Cycling Routes</a:t>
            </a:r>
            <a:endParaRPr sz="3500">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3500">
              <a:latin typeface="Proxima Nova"/>
              <a:ea typeface="Proxima Nova"/>
              <a:cs typeface="Proxima Nova"/>
              <a:sym typeface="Proxima Nova"/>
            </a:endParaRPr>
          </a:p>
        </p:txBody>
      </p:sp>
      <p:sp>
        <p:nvSpPr>
          <p:cNvPr id="215" name="Google Shape;215;p33"/>
          <p:cNvSpPr txBox="1"/>
          <p:nvPr/>
        </p:nvSpPr>
        <p:spPr>
          <a:xfrm>
            <a:off x="648075" y="1213100"/>
            <a:ext cx="7858800" cy="325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500">
                <a:solidFill>
                  <a:schemeClr val="dk2"/>
                </a:solidFill>
              </a:rPr>
              <a:t>K-Means (4 Clusters)</a:t>
            </a:r>
            <a:r>
              <a:rPr b="1" lang="en" sz="1500">
                <a:solidFill>
                  <a:schemeClr val="dk2"/>
                </a:solidFill>
              </a:rPr>
              <a:t>:</a:t>
            </a:r>
            <a:endParaRPr b="1" sz="1500">
              <a:solidFill>
                <a:schemeClr val="dk2"/>
              </a:solidFill>
            </a:endParaRPr>
          </a:p>
          <a:p>
            <a:pPr indent="-311150" lvl="0" marL="457200" rtl="0" algn="l">
              <a:lnSpc>
                <a:spcPct val="115000"/>
              </a:lnSpc>
              <a:spcBef>
                <a:spcPts val="1000"/>
              </a:spcBef>
              <a:spcAft>
                <a:spcPts val="0"/>
              </a:spcAft>
              <a:buClr>
                <a:schemeClr val="dk2"/>
              </a:buClr>
              <a:buSzPts val="1300"/>
              <a:buAutoNum type="arabicPeriod"/>
            </a:pPr>
            <a:r>
              <a:rPr lang="en" sz="1300">
                <a:solidFill>
                  <a:schemeClr val="dk2"/>
                </a:solidFill>
              </a:rPr>
              <a:t>Cluster 0: Low traffic (blue).</a:t>
            </a:r>
            <a:endParaRPr sz="1300">
              <a:solidFill>
                <a:schemeClr val="dk2"/>
              </a:solidFill>
            </a:endParaRPr>
          </a:p>
          <a:p>
            <a:pPr indent="-311150" lvl="0" marL="457200" rtl="0" algn="l">
              <a:lnSpc>
                <a:spcPct val="115000"/>
              </a:lnSpc>
              <a:spcBef>
                <a:spcPts val="1000"/>
              </a:spcBef>
              <a:spcAft>
                <a:spcPts val="0"/>
              </a:spcAft>
              <a:buClr>
                <a:schemeClr val="dk2"/>
              </a:buClr>
              <a:buSzPts val="1300"/>
              <a:buAutoNum type="arabicPeriod"/>
            </a:pPr>
            <a:r>
              <a:rPr lang="en" sz="1300">
                <a:solidFill>
                  <a:schemeClr val="dk2"/>
                </a:solidFill>
              </a:rPr>
              <a:t>Cluster 1: Moderate traffic (green).</a:t>
            </a:r>
            <a:endParaRPr sz="1300">
              <a:solidFill>
                <a:schemeClr val="dk2"/>
              </a:solidFill>
            </a:endParaRPr>
          </a:p>
          <a:p>
            <a:pPr indent="-311150" lvl="0" marL="457200" rtl="0" algn="l">
              <a:lnSpc>
                <a:spcPct val="115000"/>
              </a:lnSpc>
              <a:spcBef>
                <a:spcPts val="1000"/>
              </a:spcBef>
              <a:spcAft>
                <a:spcPts val="0"/>
              </a:spcAft>
              <a:buClr>
                <a:schemeClr val="dk2"/>
              </a:buClr>
              <a:buSzPts val="1300"/>
              <a:buAutoNum type="arabicPeriod"/>
            </a:pPr>
            <a:r>
              <a:rPr lang="en" sz="1300">
                <a:solidFill>
                  <a:schemeClr val="dk2"/>
                </a:solidFill>
              </a:rPr>
              <a:t>Cluster 2: High traffic (yellow).</a:t>
            </a:r>
            <a:endParaRPr sz="1300">
              <a:solidFill>
                <a:schemeClr val="dk2"/>
              </a:solidFill>
            </a:endParaRPr>
          </a:p>
          <a:p>
            <a:pPr indent="-311150" lvl="0" marL="457200" rtl="0" algn="l">
              <a:lnSpc>
                <a:spcPct val="115000"/>
              </a:lnSpc>
              <a:spcBef>
                <a:spcPts val="1000"/>
              </a:spcBef>
              <a:spcAft>
                <a:spcPts val="0"/>
              </a:spcAft>
              <a:buClr>
                <a:schemeClr val="dk2"/>
              </a:buClr>
              <a:buSzPts val="1300"/>
              <a:buAutoNum type="arabicPeriod"/>
            </a:pPr>
            <a:r>
              <a:rPr lang="en" sz="1300">
                <a:solidFill>
                  <a:schemeClr val="dk2"/>
                </a:solidFill>
              </a:rPr>
              <a:t>Cluster 3: Highest traffic (red).</a:t>
            </a:r>
            <a:endParaRPr sz="100">
              <a:solidFill>
                <a:schemeClr val="dk2"/>
              </a:solidFill>
            </a:endParaRPr>
          </a:p>
          <a:p>
            <a:pPr indent="0" lvl="0" marL="0" rtl="0" algn="l">
              <a:lnSpc>
                <a:spcPct val="115000"/>
              </a:lnSpc>
              <a:spcBef>
                <a:spcPts val="1000"/>
              </a:spcBef>
              <a:spcAft>
                <a:spcPts val="0"/>
              </a:spcAft>
              <a:buNone/>
            </a:pPr>
            <a:r>
              <a:t/>
            </a:r>
            <a:endParaRPr sz="100">
              <a:solidFill>
                <a:schemeClr val="dk2"/>
              </a:solidFill>
            </a:endParaRPr>
          </a:p>
          <a:p>
            <a:pPr indent="0" lvl="0" marL="0" rtl="0" algn="l">
              <a:lnSpc>
                <a:spcPct val="115000"/>
              </a:lnSpc>
              <a:spcBef>
                <a:spcPts val="1000"/>
              </a:spcBef>
              <a:spcAft>
                <a:spcPts val="0"/>
              </a:spcAft>
              <a:buNone/>
            </a:pPr>
            <a:r>
              <a:rPr b="1" lang="en" sz="1500">
                <a:solidFill>
                  <a:schemeClr val="dk2"/>
                </a:solidFill>
              </a:rPr>
              <a:t>Results:</a:t>
            </a:r>
            <a:endParaRPr i="1" sz="1100"/>
          </a:p>
          <a:p>
            <a:pPr indent="-311150" lvl="0" marL="457200" rtl="0" algn="l">
              <a:lnSpc>
                <a:spcPct val="115000"/>
              </a:lnSpc>
              <a:spcBef>
                <a:spcPts val="1200"/>
              </a:spcBef>
              <a:spcAft>
                <a:spcPts val="0"/>
              </a:spcAft>
              <a:buClr>
                <a:schemeClr val="dk2"/>
              </a:buClr>
              <a:buSzPts val="1300"/>
              <a:buChar char="-"/>
            </a:pPr>
            <a:r>
              <a:rPr lang="en" sz="1300">
                <a:solidFill>
                  <a:schemeClr val="dk2"/>
                </a:solidFill>
              </a:rPr>
              <a:t>Main route north-south corridor</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Route along the Seine</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Loop around Pairs</a:t>
            </a:r>
            <a:endParaRPr sz="1300">
              <a:solidFill>
                <a:schemeClr val="dk2"/>
              </a:solidFill>
            </a:endParaRPr>
          </a:p>
        </p:txBody>
      </p:sp>
      <p:sp>
        <p:nvSpPr>
          <p:cNvPr id="216" name="Google Shape;216;p33"/>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p33"/>
          <p:cNvPicPr preferRelativeResize="0"/>
          <p:nvPr/>
        </p:nvPicPr>
        <p:blipFill>
          <a:blip r:embed="rId3">
            <a:alphaModFix/>
          </a:blip>
          <a:stretch>
            <a:fillRect/>
          </a:stretch>
        </p:blipFill>
        <p:spPr>
          <a:xfrm>
            <a:off x="3822175" y="1152425"/>
            <a:ext cx="4684700" cy="27193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ph idx="4294967295"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500">
                <a:latin typeface="Proxima Nova"/>
                <a:ea typeface="Proxima Nova"/>
                <a:cs typeface="Proxima Nova"/>
                <a:sym typeface="Proxima Nova"/>
              </a:rPr>
              <a:t>Clustering Results</a:t>
            </a:r>
            <a:endParaRPr/>
          </a:p>
          <a:p>
            <a:pPr indent="0" lvl="0" marL="0" marR="0" rtl="0" algn="ctr">
              <a:lnSpc>
                <a:spcPct val="100000"/>
              </a:lnSpc>
              <a:spcBef>
                <a:spcPts val="0"/>
              </a:spcBef>
              <a:spcAft>
                <a:spcPts val="0"/>
              </a:spcAft>
              <a:buNone/>
            </a:pPr>
            <a:r>
              <a:t/>
            </a:r>
            <a:endParaRPr sz="3500">
              <a:latin typeface="Proxima Nova"/>
              <a:ea typeface="Proxima Nova"/>
              <a:cs typeface="Proxima Nova"/>
              <a:sym typeface="Proxima Nova"/>
            </a:endParaRPr>
          </a:p>
        </p:txBody>
      </p:sp>
      <p:sp>
        <p:nvSpPr>
          <p:cNvPr id="223" name="Google Shape;223;p34"/>
          <p:cNvSpPr txBox="1"/>
          <p:nvPr/>
        </p:nvSpPr>
        <p:spPr>
          <a:xfrm>
            <a:off x="648075" y="1213100"/>
            <a:ext cx="7858800" cy="260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500">
                <a:solidFill>
                  <a:schemeClr val="dk2"/>
                </a:solidFill>
              </a:rPr>
              <a:t>Results:</a:t>
            </a:r>
            <a:endParaRPr i="1" sz="1100"/>
          </a:p>
          <a:p>
            <a:pPr indent="-311150" lvl="0" marL="457200" rtl="0" algn="l">
              <a:lnSpc>
                <a:spcPct val="115000"/>
              </a:lnSpc>
              <a:spcBef>
                <a:spcPts val="1200"/>
              </a:spcBef>
              <a:spcAft>
                <a:spcPts val="0"/>
              </a:spcAft>
              <a:buClr>
                <a:schemeClr val="dk2"/>
              </a:buClr>
              <a:buSzPts val="1300"/>
              <a:buChar char="-"/>
            </a:pPr>
            <a:r>
              <a:rPr lang="en" sz="1300">
                <a:solidFill>
                  <a:schemeClr val="dk2"/>
                </a:solidFill>
              </a:rPr>
              <a:t>Same pattern for all clusters</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Reduced counts on public holidays</a:t>
            </a:r>
            <a:endParaRPr sz="1300">
              <a:solidFill>
                <a:schemeClr val="dk2"/>
              </a:solidFill>
            </a:endParaRPr>
          </a:p>
          <a:p>
            <a:pPr indent="0" lvl="0" marL="0" rtl="0" algn="l">
              <a:lnSpc>
                <a:spcPct val="115000"/>
              </a:lnSpc>
              <a:spcBef>
                <a:spcPts val="1200"/>
              </a:spcBef>
              <a:spcAft>
                <a:spcPts val="0"/>
              </a:spcAft>
              <a:buNone/>
            </a:pPr>
            <a:r>
              <a:t/>
            </a:r>
            <a:endParaRPr sz="1300">
              <a:solidFill>
                <a:schemeClr val="dk2"/>
              </a:solidFill>
            </a:endParaRPr>
          </a:p>
          <a:p>
            <a:pPr indent="0" lvl="0" marL="0" rtl="0" algn="l">
              <a:lnSpc>
                <a:spcPct val="115000"/>
              </a:lnSpc>
              <a:spcBef>
                <a:spcPts val="1200"/>
              </a:spcBef>
              <a:spcAft>
                <a:spcPts val="0"/>
              </a:spcAft>
              <a:buNone/>
            </a:pPr>
            <a:r>
              <a:rPr b="1" lang="en" sz="1500">
                <a:solidFill>
                  <a:schemeClr val="dk2"/>
                </a:solidFill>
              </a:rPr>
              <a:t>Conclusion:</a:t>
            </a:r>
            <a:endParaRPr b="1" sz="1500">
              <a:solidFill>
                <a:schemeClr val="dk2"/>
              </a:solidFill>
            </a:endParaRPr>
          </a:p>
          <a:p>
            <a:pPr indent="-311150" lvl="0" marL="457200" rtl="0" algn="l">
              <a:lnSpc>
                <a:spcPct val="115000"/>
              </a:lnSpc>
              <a:spcBef>
                <a:spcPts val="1200"/>
              </a:spcBef>
              <a:spcAft>
                <a:spcPts val="0"/>
              </a:spcAft>
              <a:buClr>
                <a:schemeClr val="dk2"/>
              </a:buClr>
              <a:buSzPts val="1300"/>
              <a:buChar char="-"/>
            </a:pPr>
            <a:r>
              <a:rPr lang="en" sz="1300">
                <a:solidFill>
                  <a:schemeClr val="dk2"/>
                </a:solidFill>
              </a:rPr>
              <a:t>Parisians are the main</a:t>
            </a:r>
            <a:endParaRPr sz="1300">
              <a:solidFill>
                <a:schemeClr val="dk2"/>
              </a:solidFill>
            </a:endParaRPr>
          </a:p>
          <a:p>
            <a:pPr indent="0" lvl="0" marL="457200" rtl="0" algn="l">
              <a:lnSpc>
                <a:spcPct val="115000"/>
              </a:lnSpc>
              <a:spcBef>
                <a:spcPts val="1200"/>
              </a:spcBef>
              <a:spcAft>
                <a:spcPts val="1200"/>
              </a:spcAft>
              <a:buNone/>
            </a:pPr>
            <a:r>
              <a:rPr lang="en" sz="1300">
                <a:solidFill>
                  <a:schemeClr val="dk2"/>
                </a:solidFill>
              </a:rPr>
              <a:t>cyclists, not tourists</a:t>
            </a:r>
            <a:r>
              <a:rPr lang="en" sz="1300">
                <a:solidFill>
                  <a:schemeClr val="dk2"/>
                </a:solidFill>
              </a:rPr>
              <a:t> </a:t>
            </a:r>
            <a:endParaRPr sz="1300">
              <a:solidFill>
                <a:schemeClr val="dk2"/>
              </a:solidFill>
            </a:endParaRPr>
          </a:p>
        </p:txBody>
      </p:sp>
      <p:sp>
        <p:nvSpPr>
          <p:cNvPr id="224" name="Google Shape;224;p34"/>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34"/>
          <p:cNvPicPr preferRelativeResize="0"/>
          <p:nvPr/>
        </p:nvPicPr>
        <p:blipFill>
          <a:blip r:embed="rId3">
            <a:alphaModFix/>
          </a:blip>
          <a:stretch>
            <a:fillRect/>
          </a:stretch>
        </p:blipFill>
        <p:spPr>
          <a:xfrm>
            <a:off x="3902363" y="1152425"/>
            <a:ext cx="4604513" cy="2666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idx="4294967295"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500">
                <a:latin typeface="Proxima Nova"/>
                <a:ea typeface="Proxima Nova"/>
                <a:cs typeface="Proxima Nova"/>
                <a:sym typeface="Proxima Nova"/>
              </a:rPr>
              <a:t>Regression Analysis</a:t>
            </a:r>
            <a:endParaRPr sz="3500">
              <a:latin typeface="Proxima Nova"/>
              <a:ea typeface="Proxima Nova"/>
              <a:cs typeface="Proxima Nova"/>
              <a:sym typeface="Proxima Nova"/>
            </a:endParaRPr>
          </a:p>
          <a:p>
            <a:pPr indent="0" lvl="0" marL="0" rtl="0" algn="ctr">
              <a:spcBef>
                <a:spcPts val="0"/>
              </a:spcBef>
              <a:spcAft>
                <a:spcPts val="0"/>
              </a:spcAft>
              <a:buNone/>
            </a:pPr>
            <a:r>
              <a:t/>
            </a:r>
            <a:endParaRPr sz="3500">
              <a:latin typeface="Proxima Nova"/>
              <a:ea typeface="Proxima Nova"/>
              <a:cs typeface="Proxima Nova"/>
              <a:sym typeface="Proxima Nova"/>
            </a:endParaRPr>
          </a:p>
          <a:p>
            <a:pPr indent="0" lvl="0" marL="0" rtl="0" algn="ctr">
              <a:spcBef>
                <a:spcPts val="0"/>
              </a:spcBef>
              <a:spcAft>
                <a:spcPts val="0"/>
              </a:spcAft>
              <a:buNone/>
            </a:pPr>
            <a:r>
              <a:t/>
            </a:r>
            <a:endParaRPr sz="3500">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3500">
              <a:latin typeface="Proxima Nova"/>
              <a:ea typeface="Proxima Nova"/>
              <a:cs typeface="Proxima Nova"/>
              <a:sym typeface="Proxima Nova"/>
            </a:endParaRPr>
          </a:p>
        </p:txBody>
      </p:sp>
      <p:sp>
        <p:nvSpPr>
          <p:cNvPr id="231" name="Google Shape;231;p35"/>
          <p:cNvSpPr txBox="1"/>
          <p:nvPr/>
        </p:nvSpPr>
        <p:spPr>
          <a:xfrm>
            <a:off x="623550" y="1152425"/>
            <a:ext cx="7858800" cy="362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500">
                <a:solidFill>
                  <a:schemeClr val="dk2"/>
                </a:solidFill>
              </a:rPr>
              <a:t>Features for Linear Regression:</a:t>
            </a:r>
            <a:endParaRPr b="1" sz="1100">
              <a:solidFill>
                <a:schemeClr val="dk2"/>
              </a:solidFill>
            </a:endParaRPr>
          </a:p>
          <a:p>
            <a:pPr indent="-311150" lvl="0" marL="457200" rtl="0" algn="l">
              <a:lnSpc>
                <a:spcPct val="115000"/>
              </a:lnSpc>
              <a:spcBef>
                <a:spcPts val="1200"/>
              </a:spcBef>
              <a:spcAft>
                <a:spcPts val="0"/>
              </a:spcAft>
              <a:buClr>
                <a:schemeClr val="dk2"/>
              </a:buClr>
              <a:buSzPts val="1300"/>
              <a:buAutoNum type="arabicPeriod"/>
            </a:pPr>
            <a:r>
              <a:rPr lang="en" sz="1300">
                <a:solidFill>
                  <a:schemeClr val="dk2"/>
                </a:solidFill>
              </a:rPr>
              <a:t>Morning cyclist counts (6 AM to 12 PM).</a:t>
            </a:r>
            <a:endParaRPr sz="1300">
              <a:solidFill>
                <a:schemeClr val="dk2"/>
              </a:solidFill>
            </a:endParaRPr>
          </a:p>
          <a:p>
            <a:pPr indent="-311150" lvl="0" marL="457200" rtl="0" algn="l">
              <a:lnSpc>
                <a:spcPct val="115000"/>
              </a:lnSpc>
              <a:spcBef>
                <a:spcPts val="0"/>
              </a:spcBef>
              <a:spcAft>
                <a:spcPts val="0"/>
              </a:spcAft>
              <a:buClr>
                <a:schemeClr val="dk2"/>
              </a:buClr>
              <a:buSzPts val="1300"/>
              <a:buAutoNum type="arabicPeriod"/>
            </a:pPr>
            <a:r>
              <a:rPr lang="en" sz="1300">
                <a:solidFill>
                  <a:schemeClr val="dk2"/>
                </a:solidFill>
              </a:rPr>
              <a:t>Day of the week (weekday vs. weekend).</a:t>
            </a:r>
            <a:endParaRPr sz="1300">
              <a:solidFill>
                <a:schemeClr val="dk2"/>
              </a:solidFill>
            </a:endParaRPr>
          </a:p>
          <a:p>
            <a:pPr indent="-311150" lvl="0" marL="457200" rtl="0" algn="l">
              <a:lnSpc>
                <a:spcPct val="115000"/>
              </a:lnSpc>
              <a:spcBef>
                <a:spcPts val="0"/>
              </a:spcBef>
              <a:spcAft>
                <a:spcPts val="0"/>
              </a:spcAft>
              <a:buClr>
                <a:schemeClr val="dk2"/>
              </a:buClr>
              <a:buSzPts val="1300"/>
              <a:buAutoNum type="arabicPeriod"/>
            </a:pPr>
            <a:r>
              <a:rPr lang="en" sz="1300">
                <a:solidFill>
                  <a:schemeClr val="dk2"/>
                </a:solidFill>
              </a:rPr>
              <a:t>Holidays (binary flag).</a:t>
            </a:r>
            <a:endParaRPr sz="1300">
              <a:solidFill>
                <a:schemeClr val="dk2"/>
              </a:solidFill>
            </a:endParaRPr>
          </a:p>
          <a:p>
            <a:pPr indent="-311150" lvl="0" marL="457200" rtl="0" algn="l">
              <a:lnSpc>
                <a:spcPct val="115000"/>
              </a:lnSpc>
              <a:spcBef>
                <a:spcPts val="0"/>
              </a:spcBef>
              <a:spcAft>
                <a:spcPts val="0"/>
              </a:spcAft>
              <a:buClr>
                <a:schemeClr val="dk2"/>
              </a:buClr>
              <a:buSzPts val="1300"/>
              <a:buAutoNum type="arabicPeriod"/>
            </a:pPr>
            <a:r>
              <a:rPr lang="en" sz="1300">
                <a:solidFill>
                  <a:schemeClr val="dk2"/>
                </a:solidFill>
              </a:rPr>
              <a:t>PCA component (pc1) representing key </a:t>
            </a:r>
            <a:endParaRPr sz="1300">
              <a:solidFill>
                <a:schemeClr val="dk2"/>
              </a:solidFill>
            </a:endParaRPr>
          </a:p>
          <a:p>
            <a:pPr indent="0" lvl="0" marL="457200" rtl="0" algn="l">
              <a:lnSpc>
                <a:spcPct val="100000"/>
              </a:lnSpc>
              <a:spcBef>
                <a:spcPts val="0"/>
              </a:spcBef>
              <a:spcAft>
                <a:spcPts val="0"/>
              </a:spcAft>
              <a:buNone/>
            </a:pPr>
            <a:r>
              <a:rPr lang="en" sz="1300">
                <a:solidFill>
                  <a:schemeClr val="dk2"/>
                </a:solidFill>
              </a:rPr>
              <a:t>traffic patterns.)</a:t>
            </a:r>
            <a:endParaRPr sz="1100">
              <a:solidFill>
                <a:schemeClr val="dk2"/>
              </a:solidFill>
            </a:endParaRPr>
          </a:p>
          <a:p>
            <a:pPr indent="0" lvl="0" marL="0" rtl="0" algn="l">
              <a:lnSpc>
                <a:spcPct val="115000"/>
              </a:lnSpc>
              <a:spcBef>
                <a:spcPts val="1000"/>
              </a:spcBef>
              <a:spcAft>
                <a:spcPts val="0"/>
              </a:spcAft>
              <a:buNone/>
            </a:pPr>
            <a:r>
              <a:rPr b="1" lang="en" sz="1500">
                <a:solidFill>
                  <a:schemeClr val="dk2"/>
                </a:solidFill>
              </a:rPr>
              <a:t>M</a:t>
            </a:r>
            <a:r>
              <a:rPr b="1" lang="en" sz="1500">
                <a:solidFill>
                  <a:schemeClr val="dk2"/>
                </a:solidFill>
              </a:rPr>
              <a:t>odel Performance:</a:t>
            </a:r>
            <a:endParaRPr b="1" sz="1300">
              <a:solidFill>
                <a:schemeClr val="dk2"/>
              </a:solidFill>
            </a:endParaRPr>
          </a:p>
          <a:p>
            <a:pPr indent="-311150" lvl="0" marL="457200" rtl="0" algn="l">
              <a:lnSpc>
                <a:spcPct val="115000"/>
              </a:lnSpc>
              <a:spcBef>
                <a:spcPts val="1000"/>
              </a:spcBef>
              <a:spcAft>
                <a:spcPts val="0"/>
              </a:spcAft>
              <a:buClr>
                <a:schemeClr val="dk2"/>
              </a:buClr>
              <a:buSzPts val="1300"/>
              <a:buChar char="-"/>
            </a:pPr>
            <a:r>
              <a:rPr lang="en" sz="1300">
                <a:solidFill>
                  <a:schemeClr val="dk2"/>
                </a:solidFill>
              </a:rPr>
              <a:t>R² Score: 0.703</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MSE: 59,786.60, MAE: 178.19, RMSE: 244.51</a:t>
            </a:r>
            <a:endParaRPr sz="1300">
              <a:solidFill>
                <a:schemeClr val="dk2"/>
              </a:solidFill>
            </a:endParaRPr>
          </a:p>
          <a:p>
            <a:pPr indent="0" lvl="0" marL="0" rtl="0" algn="l">
              <a:lnSpc>
                <a:spcPct val="115000"/>
              </a:lnSpc>
              <a:spcBef>
                <a:spcPts val="1000"/>
              </a:spcBef>
              <a:spcAft>
                <a:spcPts val="0"/>
              </a:spcAft>
              <a:buNone/>
            </a:pPr>
            <a:r>
              <a:rPr b="1" lang="en" sz="1300">
                <a:solidFill>
                  <a:schemeClr val="dk2"/>
                </a:solidFill>
              </a:rPr>
              <a:t>Results:</a:t>
            </a:r>
            <a:endParaRPr b="1" sz="1300">
              <a:solidFill>
                <a:schemeClr val="dk2"/>
              </a:solidFill>
            </a:endParaRPr>
          </a:p>
          <a:p>
            <a:pPr indent="-311150" lvl="0" marL="457200" rtl="0" algn="l">
              <a:lnSpc>
                <a:spcPct val="115000"/>
              </a:lnSpc>
              <a:spcBef>
                <a:spcPts val="1000"/>
              </a:spcBef>
              <a:spcAft>
                <a:spcPts val="0"/>
              </a:spcAft>
              <a:buClr>
                <a:schemeClr val="dk2"/>
              </a:buClr>
              <a:buSzPts val="1300"/>
              <a:buChar char="-"/>
            </a:pPr>
            <a:r>
              <a:rPr lang="en" sz="1300">
                <a:solidFill>
                  <a:schemeClr val="dk2"/>
                </a:solidFill>
              </a:rPr>
              <a:t>Moderately strong correlation between morning and afternoon counts (correlation coefficient: 0.75)</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Weekends and holidays negatively impact cyclist counts</a:t>
            </a:r>
            <a:endParaRPr b="1" sz="1500">
              <a:solidFill>
                <a:schemeClr val="dk2"/>
              </a:solidFill>
            </a:endParaRPr>
          </a:p>
        </p:txBody>
      </p:sp>
      <p:sp>
        <p:nvSpPr>
          <p:cNvPr id="232" name="Google Shape;232;p35"/>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35"/>
          <p:cNvPicPr preferRelativeResize="0"/>
          <p:nvPr/>
        </p:nvPicPr>
        <p:blipFill>
          <a:blip r:embed="rId3">
            <a:alphaModFix/>
          </a:blip>
          <a:stretch>
            <a:fillRect/>
          </a:stretch>
        </p:blipFill>
        <p:spPr>
          <a:xfrm>
            <a:off x="4735275" y="1267048"/>
            <a:ext cx="3370675" cy="2609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idx="4294967295"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500">
                <a:latin typeface="Proxima Nova"/>
                <a:ea typeface="Proxima Nova"/>
                <a:cs typeface="Proxima Nova"/>
                <a:sym typeface="Proxima Nova"/>
              </a:rPr>
              <a:t>Overall </a:t>
            </a:r>
            <a:r>
              <a:rPr lang="en" sz="3500">
                <a:latin typeface="Proxima Nova"/>
                <a:ea typeface="Proxima Nova"/>
                <a:cs typeface="Proxima Nova"/>
                <a:sym typeface="Proxima Nova"/>
              </a:rPr>
              <a:t>Conclusion</a:t>
            </a:r>
            <a:endParaRPr sz="3500">
              <a:latin typeface="Proxima Nova"/>
              <a:ea typeface="Proxima Nova"/>
              <a:cs typeface="Proxima Nova"/>
              <a:sym typeface="Proxima Nova"/>
            </a:endParaRPr>
          </a:p>
        </p:txBody>
      </p:sp>
      <p:sp>
        <p:nvSpPr>
          <p:cNvPr id="239" name="Google Shape;239;p36"/>
          <p:cNvSpPr txBox="1"/>
          <p:nvPr/>
        </p:nvSpPr>
        <p:spPr>
          <a:xfrm>
            <a:off x="648075" y="1213100"/>
            <a:ext cx="7858800" cy="287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300">
                <a:solidFill>
                  <a:schemeClr val="dk2"/>
                </a:solidFill>
              </a:rPr>
              <a:t>Limitations:</a:t>
            </a:r>
            <a:endParaRPr b="1" sz="1300">
              <a:solidFill>
                <a:schemeClr val="dk2"/>
              </a:solidFill>
            </a:endParaRPr>
          </a:p>
          <a:p>
            <a:pPr indent="-311150" lvl="0" marL="457200" marR="0" rtl="0" algn="l">
              <a:lnSpc>
                <a:spcPct val="115000"/>
              </a:lnSpc>
              <a:spcBef>
                <a:spcPts val="1200"/>
              </a:spcBef>
              <a:spcAft>
                <a:spcPts val="0"/>
              </a:spcAft>
              <a:buClr>
                <a:schemeClr val="dk2"/>
              </a:buClr>
              <a:buSzPts val="1300"/>
              <a:buChar char="-"/>
            </a:pPr>
            <a:r>
              <a:rPr lang="en" sz="1300">
                <a:solidFill>
                  <a:schemeClr val="dk2"/>
                </a:solidFill>
              </a:rPr>
              <a:t>Data gaps and missing data points may introduce bias.</a:t>
            </a:r>
            <a:endParaRPr sz="1300">
              <a:solidFill>
                <a:schemeClr val="dk2"/>
              </a:solidFill>
            </a:endParaRPr>
          </a:p>
          <a:p>
            <a:pPr indent="-311150" lvl="0" marL="457200" marR="0" rtl="0" algn="l">
              <a:lnSpc>
                <a:spcPct val="115000"/>
              </a:lnSpc>
              <a:spcBef>
                <a:spcPts val="0"/>
              </a:spcBef>
              <a:spcAft>
                <a:spcPts val="0"/>
              </a:spcAft>
              <a:buClr>
                <a:schemeClr val="dk2"/>
              </a:buClr>
              <a:buSzPts val="1300"/>
              <a:buChar char="-"/>
            </a:pPr>
            <a:r>
              <a:rPr lang="en" sz="1300">
                <a:solidFill>
                  <a:schemeClr val="dk2"/>
                </a:solidFill>
              </a:rPr>
              <a:t>Zero counts affect model accuracy.</a:t>
            </a:r>
            <a:endParaRPr sz="1300">
              <a:solidFill>
                <a:schemeClr val="dk2"/>
              </a:solidFill>
            </a:endParaRPr>
          </a:p>
          <a:p>
            <a:pPr indent="0" lvl="0" marL="0" rtl="0" algn="l">
              <a:lnSpc>
                <a:spcPct val="115000"/>
              </a:lnSpc>
              <a:spcBef>
                <a:spcPts val="1200"/>
              </a:spcBef>
              <a:spcAft>
                <a:spcPts val="0"/>
              </a:spcAft>
              <a:buNone/>
            </a:pPr>
            <a:r>
              <a:rPr b="1" lang="en" sz="1300">
                <a:solidFill>
                  <a:schemeClr val="dk2"/>
                </a:solidFill>
              </a:rPr>
              <a:t>Future Work:</a:t>
            </a:r>
            <a:endParaRPr b="1" sz="1300">
              <a:solidFill>
                <a:schemeClr val="dk2"/>
              </a:solidFill>
            </a:endParaRPr>
          </a:p>
          <a:p>
            <a:pPr indent="-311150" lvl="0" marL="457200" rtl="0" algn="l">
              <a:lnSpc>
                <a:spcPct val="115000"/>
              </a:lnSpc>
              <a:spcBef>
                <a:spcPts val="1200"/>
              </a:spcBef>
              <a:spcAft>
                <a:spcPts val="0"/>
              </a:spcAft>
              <a:buClr>
                <a:schemeClr val="dk2"/>
              </a:buClr>
              <a:buSzPts val="1300"/>
              <a:buChar char="-"/>
            </a:pPr>
            <a:r>
              <a:rPr lang="en" sz="1300">
                <a:solidFill>
                  <a:schemeClr val="dk2"/>
                </a:solidFill>
              </a:rPr>
              <a:t>Integrate additional data sources (e.g., population growth of the city).</a:t>
            </a:r>
            <a:endParaRPr sz="1300">
              <a:solidFill>
                <a:schemeClr val="dk2"/>
              </a:solidFill>
            </a:endParaRPr>
          </a:p>
          <a:p>
            <a:pPr indent="-311150" lvl="0" marL="457200" marR="0" rtl="0" algn="l">
              <a:lnSpc>
                <a:spcPct val="115000"/>
              </a:lnSpc>
              <a:spcBef>
                <a:spcPts val="0"/>
              </a:spcBef>
              <a:spcAft>
                <a:spcPts val="0"/>
              </a:spcAft>
              <a:buClr>
                <a:schemeClr val="dk2"/>
              </a:buClr>
              <a:buSzPts val="1300"/>
              <a:buChar char="-"/>
            </a:pPr>
            <a:r>
              <a:rPr lang="en" sz="1300">
                <a:solidFill>
                  <a:schemeClr val="dk2"/>
                </a:solidFill>
              </a:rPr>
              <a:t>Test further models (e.g., non-linear models) for better predictions.</a:t>
            </a:r>
            <a:endParaRPr sz="1300">
              <a:solidFill>
                <a:schemeClr val="dk2"/>
              </a:solidFill>
            </a:endParaRPr>
          </a:p>
          <a:p>
            <a:pPr indent="-311150" lvl="0" marL="457200" marR="0" rtl="0" algn="l">
              <a:lnSpc>
                <a:spcPct val="115000"/>
              </a:lnSpc>
              <a:spcBef>
                <a:spcPts val="0"/>
              </a:spcBef>
              <a:spcAft>
                <a:spcPts val="0"/>
              </a:spcAft>
              <a:buClr>
                <a:schemeClr val="dk2"/>
              </a:buClr>
              <a:buSzPts val="1300"/>
              <a:buChar char="-"/>
            </a:pPr>
            <a:r>
              <a:rPr lang="en" sz="1300">
                <a:solidFill>
                  <a:schemeClr val="dk2"/>
                </a:solidFill>
              </a:rPr>
              <a:t>Extend the analysis to include longer timeframes.</a:t>
            </a:r>
            <a:endParaRPr sz="1300">
              <a:solidFill>
                <a:schemeClr val="dk2"/>
              </a:solidFill>
            </a:endParaRPr>
          </a:p>
          <a:p>
            <a:pPr indent="-311150" lvl="0" marL="457200" marR="0" rtl="0" algn="l">
              <a:lnSpc>
                <a:spcPct val="115000"/>
              </a:lnSpc>
              <a:spcBef>
                <a:spcPts val="0"/>
              </a:spcBef>
              <a:spcAft>
                <a:spcPts val="0"/>
              </a:spcAft>
              <a:buClr>
                <a:schemeClr val="dk2"/>
              </a:buClr>
              <a:buSzPts val="1300"/>
              <a:buChar char="-"/>
            </a:pPr>
            <a:r>
              <a:rPr lang="en" sz="1300">
                <a:solidFill>
                  <a:schemeClr val="dk2"/>
                </a:solidFill>
              </a:rPr>
              <a:t>Eliminate the zero counts (over night, </a:t>
            </a:r>
            <a:r>
              <a:rPr lang="en" sz="1300">
                <a:solidFill>
                  <a:schemeClr val="dk2"/>
                </a:solidFill>
              </a:rPr>
              <a:t>road closures, ect.)</a:t>
            </a:r>
            <a:endParaRPr sz="1300">
              <a:solidFill>
                <a:schemeClr val="dk2"/>
              </a:solidFill>
            </a:endParaRPr>
          </a:p>
          <a:p>
            <a:pPr indent="0" lvl="0" marL="457200" marR="0" rtl="0" algn="l">
              <a:lnSpc>
                <a:spcPct val="115000"/>
              </a:lnSpc>
              <a:spcBef>
                <a:spcPts val="1200"/>
              </a:spcBef>
              <a:spcAft>
                <a:spcPts val="1000"/>
              </a:spcAft>
              <a:buNone/>
            </a:pPr>
            <a:r>
              <a:t/>
            </a:r>
            <a:endParaRPr b="1" sz="1500">
              <a:solidFill>
                <a:schemeClr val="dk2"/>
              </a:solidFill>
            </a:endParaRPr>
          </a:p>
        </p:txBody>
      </p:sp>
      <p:sp>
        <p:nvSpPr>
          <p:cNvPr id="240" name="Google Shape;240;p36"/>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None/>
            </a:pPr>
            <a:r>
              <a:rPr lang="en" sz="3500">
                <a:latin typeface="Proxima Nova"/>
                <a:ea typeface="Proxima Nova"/>
                <a:cs typeface="Proxima Nova"/>
                <a:sym typeface="Proxima Nova"/>
              </a:rPr>
              <a:t>Questions</a:t>
            </a:r>
            <a:r>
              <a:rPr lang="en"/>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9" name="Shape 249"/>
        <p:cNvGrpSpPr/>
        <p:nvPr/>
      </p:nvGrpSpPr>
      <p:grpSpPr>
        <a:xfrm>
          <a:off x="0" y="0"/>
          <a:ext cx="0" cy="0"/>
          <a:chOff x="0" y="0"/>
          <a:chExt cx="0" cy="0"/>
        </a:xfrm>
      </p:grpSpPr>
      <p:sp>
        <p:nvSpPr>
          <p:cNvPr id="250" name="Google Shape;250;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b="1" lang="en" sz="3500">
                <a:latin typeface="Proxima Nova"/>
                <a:ea typeface="Proxima Nova"/>
                <a:cs typeface="Proxima Nova"/>
                <a:sym typeface="Proxima Nova"/>
              </a:rPr>
              <a:t>Project Presentation</a:t>
            </a:r>
            <a:endParaRPr b="1"/>
          </a:p>
        </p:txBody>
      </p:sp>
      <p:sp>
        <p:nvSpPr>
          <p:cNvPr id="251" name="Google Shape;251;p38"/>
          <p:cNvSpPr txBox="1"/>
          <p:nvPr/>
        </p:nvSpPr>
        <p:spPr>
          <a:xfrm>
            <a:off x="629400" y="1245300"/>
            <a:ext cx="7885200" cy="117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500">
                <a:solidFill>
                  <a:schemeClr val="dk2"/>
                </a:solidFill>
              </a:rPr>
              <a:t>Paris’ Vision for Cycling:</a:t>
            </a:r>
            <a:endParaRPr b="1" sz="1500"/>
          </a:p>
          <a:p>
            <a:pPr indent="-311150" lvl="0" marL="457200" rtl="0" algn="l">
              <a:lnSpc>
                <a:spcPct val="115000"/>
              </a:lnSpc>
              <a:spcBef>
                <a:spcPts val="1000"/>
              </a:spcBef>
              <a:spcAft>
                <a:spcPts val="0"/>
              </a:spcAft>
              <a:buClr>
                <a:schemeClr val="dk2"/>
              </a:buClr>
              <a:buSzPts val="1300"/>
              <a:buChar char="-"/>
            </a:pPr>
            <a:r>
              <a:rPr lang="en">
                <a:solidFill>
                  <a:schemeClr val="dk2"/>
                </a:solidFill>
              </a:rPr>
              <a:t>Become one of the most bike-friendly cities in Europe.</a:t>
            </a:r>
            <a:endParaRPr>
              <a:solidFill>
                <a:schemeClr val="dk2"/>
              </a:solidFill>
            </a:endParaRPr>
          </a:p>
          <a:p>
            <a:pPr indent="-311150" lvl="0" marL="457200" rtl="0" algn="l">
              <a:lnSpc>
                <a:spcPct val="115000"/>
              </a:lnSpc>
              <a:spcBef>
                <a:spcPts val="1000"/>
              </a:spcBef>
              <a:spcAft>
                <a:spcPts val="1000"/>
              </a:spcAft>
              <a:buClr>
                <a:schemeClr val="dk2"/>
              </a:buClr>
              <a:buSzPts val="1300"/>
              <a:buChar char="-"/>
            </a:pPr>
            <a:r>
              <a:rPr lang="en">
                <a:solidFill>
                  <a:schemeClr val="dk2"/>
                </a:solidFill>
              </a:rPr>
              <a:t>Significant investments to enhance cycling infrastructure.</a:t>
            </a:r>
            <a:endParaRPr sz="1300">
              <a:solidFill>
                <a:schemeClr val="dk2"/>
              </a:solidFill>
            </a:endParaRPr>
          </a:p>
        </p:txBody>
      </p:sp>
      <p:sp>
        <p:nvSpPr>
          <p:cNvPr id="252" name="Google Shape;252;p38"/>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8"/>
          <p:cNvSpPr txBox="1"/>
          <p:nvPr/>
        </p:nvSpPr>
        <p:spPr>
          <a:xfrm>
            <a:off x="629400" y="2382300"/>
            <a:ext cx="7534800" cy="179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1" lang="en" sz="1500">
                <a:solidFill>
                  <a:schemeClr val="dk2"/>
                </a:solidFill>
              </a:rPr>
              <a:t>Data Source and Description:</a:t>
            </a:r>
            <a:endParaRPr b="1" sz="1500">
              <a:solidFill>
                <a:schemeClr val="dk2"/>
              </a:solidFill>
            </a:endParaRPr>
          </a:p>
          <a:p>
            <a:pPr indent="-311150" lvl="0" marL="457200" rtl="0" algn="l">
              <a:lnSpc>
                <a:spcPct val="115000"/>
              </a:lnSpc>
              <a:spcBef>
                <a:spcPts val="1000"/>
              </a:spcBef>
              <a:spcAft>
                <a:spcPts val="0"/>
              </a:spcAft>
              <a:buSzPts val="1300"/>
              <a:buChar char="-"/>
            </a:pPr>
            <a:r>
              <a:rPr lang="en">
                <a:solidFill>
                  <a:schemeClr val="dk2"/>
                </a:solidFill>
                <a:uFill>
                  <a:noFill/>
                </a:uFill>
                <a:hlinkClick r:id="rId3">
                  <a:extLst>
                    <a:ext uri="{A12FA001-AC4F-418D-AE19-62706E023703}">
                      <ahyp:hlinkClr val="tx"/>
                    </a:ext>
                  </a:extLst>
                </a:hlinkClick>
              </a:rPr>
              <a:t>opendata.paris.fr</a:t>
            </a:r>
            <a:endParaRPr>
              <a:solidFill>
                <a:schemeClr val="dk2"/>
              </a:solidFill>
            </a:endParaRPr>
          </a:p>
          <a:p>
            <a:pPr indent="-311150" lvl="0" marL="457200" rtl="0" algn="l">
              <a:lnSpc>
                <a:spcPct val="115000"/>
              </a:lnSpc>
              <a:spcBef>
                <a:spcPts val="1000"/>
              </a:spcBef>
              <a:spcAft>
                <a:spcPts val="0"/>
              </a:spcAft>
              <a:buSzPts val="1300"/>
              <a:buChar char="-"/>
            </a:pPr>
            <a:r>
              <a:rPr lang="en">
                <a:solidFill>
                  <a:schemeClr val="dk2"/>
                </a:solidFill>
              </a:rPr>
              <a:t>Main DataFrame: Contains Hourly count of cyclists registered by the different bicycle counters across Paris. </a:t>
            </a:r>
            <a:endParaRPr>
              <a:solidFill>
                <a:schemeClr val="dk2"/>
              </a:solidFill>
            </a:endParaRPr>
          </a:p>
          <a:p>
            <a:pPr indent="-311150" lvl="0" marL="457200" rtl="0" algn="l">
              <a:lnSpc>
                <a:spcPct val="115000"/>
              </a:lnSpc>
              <a:spcBef>
                <a:spcPts val="1000"/>
              </a:spcBef>
              <a:spcAft>
                <a:spcPts val="1000"/>
              </a:spcAft>
              <a:buSzPts val="1300"/>
              <a:buChar char="-"/>
            </a:pPr>
            <a:r>
              <a:rPr lang="en">
                <a:solidFill>
                  <a:schemeClr val="dk2"/>
                </a:solidFill>
              </a:rPr>
              <a:t>Second DataFrame: Provides Detailed information about street addresses in Paris.</a:t>
            </a:r>
            <a:endParaRPr b="1" sz="13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b="1" lang="en" sz="3500">
                <a:latin typeface="Proxima Nova"/>
                <a:ea typeface="Proxima Nova"/>
                <a:cs typeface="Proxima Nova"/>
                <a:sym typeface="Proxima Nova"/>
              </a:rPr>
              <a:t>Data Exploration </a:t>
            </a:r>
            <a:endParaRPr b="1" sz="3500">
              <a:latin typeface="Proxima Nova"/>
              <a:ea typeface="Proxima Nova"/>
              <a:cs typeface="Proxima Nova"/>
              <a:sym typeface="Proxima Nova"/>
            </a:endParaRPr>
          </a:p>
        </p:txBody>
      </p:sp>
      <p:sp>
        <p:nvSpPr>
          <p:cNvPr id="259" name="Google Shape;259;p39"/>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39"/>
          <p:cNvPicPr preferRelativeResize="0"/>
          <p:nvPr/>
        </p:nvPicPr>
        <p:blipFill rotWithShape="1">
          <a:blip r:embed="rId3">
            <a:alphaModFix/>
          </a:blip>
          <a:srcRect b="27341" l="0" r="0" t="0"/>
          <a:stretch/>
        </p:blipFill>
        <p:spPr>
          <a:xfrm>
            <a:off x="3586800" y="1486600"/>
            <a:ext cx="5101049" cy="1252695"/>
          </a:xfrm>
          <a:prstGeom prst="rect">
            <a:avLst/>
          </a:prstGeom>
          <a:noFill/>
          <a:ln>
            <a:noFill/>
          </a:ln>
        </p:spPr>
      </p:pic>
      <p:pic>
        <p:nvPicPr>
          <p:cNvPr id="261" name="Google Shape;261;p39"/>
          <p:cNvPicPr preferRelativeResize="0"/>
          <p:nvPr/>
        </p:nvPicPr>
        <p:blipFill rotWithShape="1">
          <a:blip r:embed="rId4">
            <a:alphaModFix/>
          </a:blip>
          <a:srcRect b="27341" l="0" r="0" t="0"/>
          <a:stretch/>
        </p:blipFill>
        <p:spPr>
          <a:xfrm>
            <a:off x="3586804" y="2956822"/>
            <a:ext cx="5101046" cy="1277841"/>
          </a:xfrm>
          <a:prstGeom prst="rect">
            <a:avLst/>
          </a:prstGeom>
          <a:noFill/>
          <a:ln>
            <a:noFill/>
          </a:ln>
        </p:spPr>
      </p:pic>
      <p:sp>
        <p:nvSpPr>
          <p:cNvPr id="262" name="Google Shape;262;p39"/>
          <p:cNvSpPr txBox="1"/>
          <p:nvPr/>
        </p:nvSpPr>
        <p:spPr>
          <a:xfrm>
            <a:off x="530550" y="1213100"/>
            <a:ext cx="3013200" cy="246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500">
                <a:solidFill>
                  <a:schemeClr val="dk2"/>
                </a:solidFill>
              </a:rPr>
              <a:t>Main DataFrame Overview:</a:t>
            </a:r>
            <a:endParaRPr b="1" sz="1500">
              <a:solidFill>
                <a:schemeClr val="dk2"/>
              </a:solidFill>
            </a:endParaRPr>
          </a:p>
          <a:p>
            <a:pPr indent="-317500" lvl="0" marL="457200" rtl="0" algn="l">
              <a:lnSpc>
                <a:spcPct val="115000"/>
              </a:lnSpc>
              <a:spcBef>
                <a:spcPts val="1000"/>
              </a:spcBef>
              <a:spcAft>
                <a:spcPts val="0"/>
              </a:spcAft>
              <a:buClr>
                <a:schemeClr val="dk2"/>
              </a:buClr>
              <a:buSzPts val="1400"/>
              <a:buAutoNum type="arabicPeriod"/>
            </a:pPr>
            <a:r>
              <a:rPr lang="en">
                <a:solidFill>
                  <a:schemeClr val="dk2"/>
                </a:solidFill>
              </a:rPr>
              <a:t>Columns are originally in French and were translated into English</a:t>
            </a:r>
            <a:endParaRPr sz="1000"/>
          </a:p>
          <a:p>
            <a:pPr indent="0" lvl="0" marL="0" rtl="0" algn="l">
              <a:lnSpc>
                <a:spcPct val="115000"/>
              </a:lnSpc>
              <a:spcBef>
                <a:spcPts val="1000"/>
              </a:spcBef>
              <a:spcAft>
                <a:spcPts val="0"/>
              </a:spcAft>
              <a:buNone/>
            </a:pPr>
            <a:r>
              <a:t/>
            </a:r>
            <a:endParaRPr>
              <a:solidFill>
                <a:schemeClr val="dk2"/>
              </a:solidFill>
            </a:endParaRPr>
          </a:p>
          <a:p>
            <a:pPr indent="0" lvl="0" marL="0" rtl="0" algn="l">
              <a:lnSpc>
                <a:spcPct val="115000"/>
              </a:lnSpc>
              <a:spcBef>
                <a:spcPts val="1000"/>
              </a:spcBef>
              <a:spcAft>
                <a:spcPts val="0"/>
              </a:spcAft>
              <a:buNone/>
            </a:pPr>
            <a:r>
              <a:t/>
            </a:r>
            <a:endParaRPr>
              <a:solidFill>
                <a:schemeClr val="dk2"/>
              </a:solidFill>
            </a:endParaRPr>
          </a:p>
          <a:p>
            <a:pPr indent="0" lvl="0" marL="457200" rtl="0" algn="l">
              <a:lnSpc>
                <a:spcPct val="115000"/>
              </a:lnSpc>
              <a:spcBef>
                <a:spcPts val="1000"/>
              </a:spcBef>
              <a:spcAft>
                <a:spcPts val="1000"/>
              </a:spcAft>
              <a:buNone/>
            </a:pPr>
            <a:r>
              <a:t/>
            </a:r>
            <a:endParaRPr b="1" sz="17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 name="Shape 266"/>
        <p:cNvGrpSpPr/>
        <p:nvPr/>
      </p:nvGrpSpPr>
      <p:grpSpPr>
        <a:xfrm>
          <a:off x="0" y="0"/>
          <a:ext cx="0" cy="0"/>
          <a:chOff x="0" y="0"/>
          <a:chExt cx="0" cy="0"/>
        </a:xfrm>
      </p:grpSpPr>
      <p:sp>
        <p:nvSpPr>
          <p:cNvPr id="267" name="Google Shape;267;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b="1" lang="en" sz="3500">
                <a:latin typeface="Proxima Nova"/>
                <a:ea typeface="Proxima Nova"/>
                <a:cs typeface="Proxima Nova"/>
                <a:sym typeface="Proxima Nova"/>
              </a:rPr>
              <a:t>Data Exploration </a:t>
            </a:r>
            <a:endParaRPr b="1" sz="3500">
              <a:latin typeface="Proxima Nova"/>
              <a:ea typeface="Proxima Nova"/>
              <a:cs typeface="Proxima Nova"/>
              <a:sym typeface="Proxima Nova"/>
            </a:endParaRPr>
          </a:p>
        </p:txBody>
      </p:sp>
      <p:sp>
        <p:nvSpPr>
          <p:cNvPr id="268" name="Google Shape;268;p40"/>
          <p:cNvSpPr txBox="1"/>
          <p:nvPr/>
        </p:nvSpPr>
        <p:spPr>
          <a:xfrm>
            <a:off x="530550" y="1213100"/>
            <a:ext cx="4284000" cy="333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500">
                <a:solidFill>
                  <a:schemeClr val="dk2"/>
                </a:solidFill>
              </a:rPr>
              <a:t>Main DataFrame Overview:</a:t>
            </a:r>
            <a:endParaRPr b="1" sz="1500">
              <a:solidFill>
                <a:schemeClr val="dk2"/>
              </a:solidFill>
            </a:endParaRPr>
          </a:p>
          <a:p>
            <a:pPr indent="-317500" lvl="0" marL="457200" rtl="0" algn="l">
              <a:lnSpc>
                <a:spcPct val="115000"/>
              </a:lnSpc>
              <a:spcBef>
                <a:spcPts val="1000"/>
              </a:spcBef>
              <a:spcAft>
                <a:spcPts val="0"/>
              </a:spcAft>
              <a:buClr>
                <a:schemeClr val="dk2"/>
              </a:buClr>
              <a:buSzPts val="1400"/>
              <a:buAutoNum type="arabicPeriod"/>
            </a:pPr>
            <a:r>
              <a:rPr lang="en">
                <a:solidFill>
                  <a:schemeClr val="dk2"/>
                </a:solidFill>
              </a:rPr>
              <a:t>945853 rows and 16 columns</a:t>
            </a:r>
            <a:endParaRPr>
              <a:solidFill>
                <a:schemeClr val="dk2"/>
              </a:solidFill>
            </a:endParaRPr>
          </a:p>
          <a:p>
            <a:pPr indent="-317500" lvl="0" marL="457200" rtl="0" algn="l">
              <a:lnSpc>
                <a:spcPct val="115000"/>
              </a:lnSpc>
              <a:spcBef>
                <a:spcPts val="1000"/>
              </a:spcBef>
              <a:spcAft>
                <a:spcPts val="0"/>
              </a:spcAft>
              <a:buClr>
                <a:schemeClr val="dk2"/>
              </a:buClr>
              <a:buSzPts val="1400"/>
              <a:buAutoNum type="arabicPeriod"/>
            </a:pPr>
            <a:r>
              <a:rPr lang="en">
                <a:solidFill>
                  <a:schemeClr val="dk2"/>
                </a:solidFill>
              </a:rPr>
              <a:t>Readings from 2022 to 2024</a:t>
            </a:r>
            <a:endParaRPr>
              <a:solidFill>
                <a:schemeClr val="dk2"/>
              </a:solidFill>
            </a:endParaRPr>
          </a:p>
          <a:p>
            <a:pPr indent="0" lvl="0" marL="457200" rtl="0" algn="l">
              <a:lnSpc>
                <a:spcPct val="115000"/>
              </a:lnSpc>
              <a:spcBef>
                <a:spcPts val="1000"/>
              </a:spcBef>
              <a:spcAft>
                <a:spcPts val="0"/>
              </a:spcAft>
              <a:buNone/>
            </a:pPr>
            <a:r>
              <a:t/>
            </a:r>
            <a:endParaRPr sz="100">
              <a:solidFill>
                <a:schemeClr val="dk2"/>
              </a:solidFill>
            </a:endParaRPr>
          </a:p>
          <a:p>
            <a:pPr indent="0" lvl="0" marL="0" rtl="0" algn="l">
              <a:lnSpc>
                <a:spcPct val="115000"/>
              </a:lnSpc>
              <a:spcBef>
                <a:spcPts val="1000"/>
              </a:spcBef>
              <a:spcAft>
                <a:spcPts val="0"/>
              </a:spcAft>
              <a:buNone/>
            </a:pPr>
            <a:r>
              <a:rPr b="1" lang="en">
                <a:solidFill>
                  <a:schemeClr val="dk2"/>
                </a:solidFill>
              </a:rPr>
              <a:t>Findings:</a:t>
            </a:r>
            <a:endParaRPr b="1">
              <a:solidFill>
                <a:schemeClr val="dk2"/>
              </a:solidFill>
            </a:endParaRPr>
          </a:p>
          <a:p>
            <a:pPr indent="-317500" lvl="0" marL="457200" rtl="0" algn="l">
              <a:lnSpc>
                <a:spcPct val="115000"/>
              </a:lnSpc>
              <a:spcBef>
                <a:spcPts val="1000"/>
              </a:spcBef>
              <a:spcAft>
                <a:spcPts val="0"/>
              </a:spcAft>
              <a:buClr>
                <a:schemeClr val="dk2"/>
              </a:buClr>
              <a:buSzPts val="1400"/>
              <a:buAutoNum type="arabicPeriod"/>
            </a:pPr>
            <a:r>
              <a:rPr lang="en">
                <a:solidFill>
                  <a:schemeClr val="dk2"/>
                </a:solidFill>
              </a:rPr>
              <a:t>The </a:t>
            </a:r>
            <a:r>
              <a:rPr b="1" lang="en">
                <a:solidFill>
                  <a:schemeClr val="dk2"/>
                </a:solidFill>
              </a:rPr>
              <a:t>‘Count Date and Time’</a:t>
            </a:r>
            <a:r>
              <a:rPr lang="en">
                <a:solidFill>
                  <a:schemeClr val="dk2"/>
                </a:solidFill>
              </a:rPr>
              <a:t> and </a:t>
            </a:r>
            <a:r>
              <a:rPr b="1" lang="en">
                <a:solidFill>
                  <a:schemeClr val="dk2"/>
                </a:solidFill>
              </a:rPr>
              <a:t>‘Month and Year of Count’</a:t>
            </a:r>
            <a:r>
              <a:rPr lang="en">
                <a:solidFill>
                  <a:schemeClr val="dk2"/>
                </a:solidFill>
              </a:rPr>
              <a:t> columns need to be converted to datetime format.</a:t>
            </a:r>
            <a:endParaRPr>
              <a:solidFill>
                <a:schemeClr val="dk2"/>
              </a:solidFill>
            </a:endParaRPr>
          </a:p>
          <a:p>
            <a:pPr indent="-317500" lvl="0" marL="457200" rtl="0" algn="l">
              <a:lnSpc>
                <a:spcPct val="115000"/>
              </a:lnSpc>
              <a:spcBef>
                <a:spcPts val="1000"/>
              </a:spcBef>
              <a:spcAft>
                <a:spcPts val="0"/>
              </a:spcAft>
              <a:buClr>
                <a:schemeClr val="dk2"/>
              </a:buClr>
              <a:buSzPts val="1400"/>
              <a:buAutoNum type="arabicPeriod"/>
            </a:pPr>
            <a:r>
              <a:rPr lang="en">
                <a:solidFill>
                  <a:schemeClr val="dk2"/>
                </a:solidFill>
              </a:rPr>
              <a:t>No duplicates </a:t>
            </a:r>
            <a:endParaRPr>
              <a:solidFill>
                <a:schemeClr val="dk2"/>
              </a:solidFill>
            </a:endParaRPr>
          </a:p>
          <a:p>
            <a:pPr indent="-317500" lvl="0" marL="457200" rtl="0" algn="l">
              <a:lnSpc>
                <a:spcPct val="115000"/>
              </a:lnSpc>
              <a:spcBef>
                <a:spcPts val="1000"/>
              </a:spcBef>
              <a:spcAft>
                <a:spcPts val="1000"/>
              </a:spcAft>
              <a:buClr>
                <a:schemeClr val="dk2"/>
              </a:buClr>
              <a:buSzPts val="1400"/>
              <a:buAutoNum type="arabicPeriod"/>
            </a:pPr>
            <a:r>
              <a:rPr lang="en">
                <a:solidFill>
                  <a:schemeClr val="dk2"/>
                </a:solidFill>
              </a:rPr>
              <a:t>Irrelevant missing values</a:t>
            </a:r>
            <a:endParaRPr b="1" sz="1700"/>
          </a:p>
        </p:txBody>
      </p:sp>
      <p:sp>
        <p:nvSpPr>
          <p:cNvPr id="269" name="Google Shape;269;p40"/>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40"/>
          <p:cNvPicPr preferRelativeResize="0"/>
          <p:nvPr/>
        </p:nvPicPr>
        <p:blipFill>
          <a:blip r:embed="rId3">
            <a:alphaModFix/>
          </a:blip>
          <a:stretch>
            <a:fillRect/>
          </a:stretch>
        </p:blipFill>
        <p:spPr>
          <a:xfrm>
            <a:off x="5464475" y="1260000"/>
            <a:ext cx="3209151" cy="3209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b="1" lang="en" sz="3500">
                <a:latin typeface="Proxima Nova"/>
                <a:ea typeface="Proxima Nova"/>
                <a:cs typeface="Proxima Nova"/>
                <a:sym typeface="Proxima Nova"/>
              </a:rPr>
              <a:t>Data Exploration </a:t>
            </a:r>
            <a:endParaRPr b="1" sz="3500">
              <a:latin typeface="Proxima Nova"/>
              <a:ea typeface="Proxima Nova"/>
              <a:cs typeface="Proxima Nova"/>
              <a:sym typeface="Proxima Nova"/>
            </a:endParaRPr>
          </a:p>
        </p:txBody>
      </p:sp>
      <p:sp>
        <p:nvSpPr>
          <p:cNvPr id="276" name="Google Shape;276;p41"/>
          <p:cNvSpPr txBox="1"/>
          <p:nvPr/>
        </p:nvSpPr>
        <p:spPr>
          <a:xfrm>
            <a:off x="530550" y="1213100"/>
            <a:ext cx="4041300" cy="283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500">
                <a:solidFill>
                  <a:schemeClr val="dk2"/>
                </a:solidFill>
              </a:rPr>
              <a:t>Descriptive statistics of our numeric variable:</a:t>
            </a:r>
            <a:endParaRPr>
              <a:solidFill>
                <a:schemeClr val="dk2"/>
              </a:solidFill>
            </a:endParaRPr>
          </a:p>
          <a:p>
            <a:pPr indent="-317500" lvl="0" marL="457200" rtl="0" algn="l">
              <a:lnSpc>
                <a:spcPct val="115000"/>
              </a:lnSpc>
              <a:spcBef>
                <a:spcPts val="1000"/>
              </a:spcBef>
              <a:spcAft>
                <a:spcPts val="0"/>
              </a:spcAft>
              <a:buClr>
                <a:schemeClr val="dk2"/>
              </a:buClr>
              <a:buSzPts val="1400"/>
              <a:buChar char="-"/>
            </a:pPr>
            <a:r>
              <a:rPr lang="en">
                <a:solidFill>
                  <a:schemeClr val="dk2"/>
                </a:solidFill>
              </a:rPr>
              <a:t>‘Hourly count’</a:t>
            </a:r>
            <a:endParaRPr>
              <a:solidFill>
                <a:schemeClr val="dk2"/>
              </a:solidFill>
            </a:endParaRPr>
          </a:p>
          <a:p>
            <a:pPr indent="0" lvl="0" marL="0" rtl="0" algn="l">
              <a:lnSpc>
                <a:spcPct val="115000"/>
              </a:lnSpc>
              <a:spcBef>
                <a:spcPts val="1000"/>
              </a:spcBef>
              <a:spcAft>
                <a:spcPts val="0"/>
              </a:spcAft>
              <a:buNone/>
            </a:pPr>
            <a:r>
              <a:t/>
            </a:r>
            <a:endParaRPr sz="800">
              <a:solidFill>
                <a:schemeClr val="dk2"/>
              </a:solidFill>
            </a:endParaRPr>
          </a:p>
          <a:p>
            <a:pPr indent="0" lvl="0" marL="0" rtl="0" algn="l">
              <a:lnSpc>
                <a:spcPct val="115000"/>
              </a:lnSpc>
              <a:spcBef>
                <a:spcPts val="1000"/>
              </a:spcBef>
              <a:spcAft>
                <a:spcPts val="0"/>
              </a:spcAft>
              <a:buNone/>
            </a:pPr>
            <a:r>
              <a:rPr b="1" lang="en">
                <a:solidFill>
                  <a:schemeClr val="dk2"/>
                </a:solidFill>
              </a:rPr>
              <a:t>Findings:</a:t>
            </a:r>
            <a:endParaRPr b="1">
              <a:solidFill>
                <a:schemeClr val="dk2"/>
              </a:solidFill>
            </a:endParaRPr>
          </a:p>
          <a:p>
            <a:pPr indent="-317500" lvl="0" marL="457200" rtl="0" algn="l">
              <a:lnSpc>
                <a:spcPct val="115000"/>
              </a:lnSpc>
              <a:spcBef>
                <a:spcPts val="1000"/>
              </a:spcBef>
              <a:spcAft>
                <a:spcPts val="0"/>
              </a:spcAft>
              <a:buClr>
                <a:schemeClr val="dk2"/>
              </a:buClr>
              <a:buSzPts val="1400"/>
              <a:buAutoNum type="arabicPeriod"/>
            </a:pPr>
            <a:r>
              <a:rPr lang="en">
                <a:solidFill>
                  <a:schemeClr val="dk2"/>
                </a:solidFill>
              </a:rPr>
              <a:t>High variability</a:t>
            </a:r>
            <a:endParaRPr>
              <a:solidFill>
                <a:schemeClr val="dk2"/>
              </a:solidFill>
            </a:endParaRPr>
          </a:p>
          <a:p>
            <a:pPr indent="-317500" lvl="0" marL="457200" rtl="0" algn="l">
              <a:lnSpc>
                <a:spcPct val="115000"/>
              </a:lnSpc>
              <a:spcBef>
                <a:spcPts val="1000"/>
              </a:spcBef>
              <a:spcAft>
                <a:spcPts val="0"/>
              </a:spcAft>
              <a:buClr>
                <a:schemeClr val="dk2"/>
              </a:buClr>
              <a:buSzPts val="1400"/>
              <a:buAutoNum type="arabicPeriod"/>
            </a:pPr>
            <a:r>
              <a:rPr lang="en">
                <a:solidFill>
                  <a:schemeClr val="dk2"/>
                </a:solidFill>
              </a:rPr>
              <a:t>Potential Outliers</a:t>
            </a:r>
            <a:endParaRPr>
              <a:solidFill>
                <a:schemeClr val="dk2"/>
              </a:solidFill>
            </a:endParaRPr>
          </a:p>
          <a:p>
            <a:pPr indent="-317500" lvl="0" marL="457200" rtl="0" algn="l">
              <a:spcBef>
                <a:spcPts val="1000"/>
              </a:spcBef>
              <a:spcAft>
                <a:spcPts val="0"/>
              </a:spcAft>
              <a:buClr>
                <a:schemeClr val="dk2"/>
              </a:buClr>
              <a:buSzPts val="1400"/>
              <a:buAutoNum type="arabicPeriod"/>
            </a:pPr>
            <a:r>
              <a:rPr lang="en">
                <a:solidFill>
                  <a:schemeClr val="dk2"/>
                </a:solidFill>
              </a:rPr>
              <a:t>Quartile Gap</a:t>
            </a:r>
            <a:endParaRPr b="1" sz="1700"/>
          </a:p>
        </p:txBody>
      </p:sp>
      <p:sp>
        <p:nvSpPr>
          <p:cNvPr id="277" name="Google Shape;277;p41"/>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41"/>
          <p:cNvPicPr preferRelativeResize="0"/>
          <p:nvPr/>
        </p:nvPicPr>
        <p:blipFill>
          <a:blip r:embed="rId3">
            <a:alphaModFix/>
          </a:blip>
          <a:stretch>
            <a:fillRect/>
          </a:stretch>
        </p:blipFill>
        <p:spPr>
          <a:xfrm>
            <a:off x="6395275" y="1307238"/>
            <a:ext cx="1730900" cy="2987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sz="3500">
                <a:latin typeface="Proxima Nova"/>
                <a:ea typeface="Proxima Nova"/>
                <a:cs typeface="Proxima Nova"/>
                <a:sym typeface="Proxima Nova"/>
              </a:rPr>
              <a:t>Introduction</a:t>
            </a:r>
            <a:endParaRPr b="1"/>
          </a:p>
        </p:txBody>
      </p:sp>
      <p:sp>
        <p:nvSpPr>
          <p:cNvPr id="80" name="Google Shape;80;p15"/>
          <p:cNvSpPr txBox="1"/>
          <p:nvPr/>
        </p:nvSpPr>
        <p:spPr>
          <a:xfrm>
            <a:off x="629400" y="1245300"/>
            <a:ext cx="7885200" cy="271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t/>
            </a:r>
            <a:endParaRPr b="1" sz="100">
              <a:solidFill>
                <a:schemeClr val="dk2"/>
              </a:solidFill>
            </a:endParaRPr>
          </a:p>
          <a:p>
            <a:pPr indent="-317500" lvl="0" marL="457200" rtl="0" algn="l">
              <a:lnSpc>
                <a:spcPct val="115000"/>
              </a:lnSpc>
              <a:spcBef>
                <a:spcPts val="1000"/>
              </a:spcBef>
              <a:spcAft>
                <a:spcPts val="0"/>
              </a:spcAft>
              <a:buClr>
                <a:schemeClr val="dk2"/>
              </a:buClr>
              <a:buSzPts val="1400"/>
              <a:buAutoNum type="arabicPeriod"/>
            </a:pPr>
            <a:r>
              <a:rPr b="1" lang="en">
                <a:solidFill>
                  <a:schemeClr val="dk2"/>
                </a:solidFill>
              </a:rPr>
              <a:t>Paris’ vision for cycling:</a:t>
            </a:r>
            <a:endParaRPr b="1"/>
          </a:p>
          <a:p>
            <a:pPr indent="-323850" lvl="1" marL="914400" rtl="0" algn="l">
              <a:lnSpc>
                <a:spcPct val="115000"/>
              </a:lnSpc>
              <a:spcBef>
                <a:spcPts val="1000"/>
              </a:spcBef>
              <a:spcAft>
                <a:spcPts val="0"/>
              </a:spcAft>
              <a:buClr>
                <a:schemeClr val="dk2"/>
              </a:buClr>
              <a:buSzPts val="1500"/>
              <a:buChar char="-"/>
            </a:pPr>
            <a:r>
              <a:rPr lang="en">
                <a:solidFill>
                  <a:schemeClr val="dk2"/>
                </a:solidFill>
              </a:rPr>
              <a:t>Become one of the most bike-friendly cities in Europe.</a:t>
            </a:r>
            <a:endParaRPr>
              <a:solidFill>
                <a:schemeClr val="dk2"/>
              </a:solidFill>
            </a:endParaRPr>
          </a:p>
          <a:p>
            <a:pPr indent="-311150" lvl="0" marL="914400" rtl="0" algn="l">
              <a:lnSpc>
                <a:spcPct val="115000"/>
              </a:lnSpc>
              <a:spcBef>
                <a:spcPts val="1000"/>
              </a:spcBef>
              <a:spcAft>
                <a:spcPts val="0"/>
              </a:spcAft>
              <a:buClr>
                <a:schemeClr val="dk2"/>
              </a:buClr>
              <a:buSzPts val="1300"/>
              <a:buChar char="-"/>
            </a:pPr>
            <a:r>
              <a:rPr lang="en">
                <a:solidFill>
                  <a:schemeClr val="dk2"/>
                </a:solidFill>
              </a:rPr>
              <a:t>Significant investments to enhance cycling infrastructure.</a:t>
            </a:r>
            <a:endParaRPr>
              <a:solidFill>
                <a:schemeClr val="dk2"/>
              </a:solidFill>
            </a:endParaRPr>
          </a:p>
          <a:p>
            <a:pPr indent="-317500" lvl="0" marL="457200" marR="0" rtl="0" algn="l">
              <a:lnSpc>
                <a:spcPct val="115000"/>
              </a:lnSpc>
              <a:spcBef>
                <a:spcPts val="1000"/>
              </a:spcBef>
              <a:spcAft>
                <a:spcPts val="0"/>
              </a:spcAft>
              <a:buClr>
                <a:schemeClr val="dk2"/>
              </a:buClr>
              <a:buSzPts val="1400"/>
              <a:buAutoNum type="arabicPeriod"/>
            </a:pPr>
            <a:r>
              <a:rPr b="1" lang="en">
                <a:solidFill>
                  <a:schemeClr val="dk2"/>
                </a:solidFill>
              </a:rPr>
              <a:t>Data source and description:</a:t>
            </a:r>
            <a:endParaRPr b="1">
              <a:solidFill>
                <a:schemeClr val="dk2"/>
              </a:solidFill>
            </a:endParaRPr>
          </a:p>
          <a:p>
            <a:pPr indent="-311150" lvl="0" marL="914400" rtl="0" algn="l">
              <a:lnSpc>
                <a:spcPct val="115000"/>
              </a:lnSpc>
              <a:spcBef>
                <a:spcPts val="1000"/>
              </a:spcBef>
              <a:spcAft>
                <a:spcPts val="0"/>
              </a:spcAft>
              <a:buSzPts val="1300"/>
              <a:buChar char="-"/>
            </a:pPr>
            <a:r>
              <a:rPr lang="en">
                <a:solidFill>
                  <a:schemeClr val="dk2"/>
                </a:solidFill>
                <a:uFill>
                  <a:noFill/>
                </a:uFill>
                <a:hlinkClick r:id="rId3">
                  <a:extLst>
                    <a:ext uri="{A12FA001-AC4F-418D-AE19-62706E023703}">
                      <ahyp:hlinkClr val="tx"/>
                    </a:ext>
                  </a:extLst>
                </a:hlinkClick>
              </a:rPr>
              <a:t>opendata.paris.fr</a:t>
            </a:r>
            <a:endParaRPr>
              <a:solidFill>
                <a:schemeClr val="dk2"/>
              </a:solidFill>
            </a:endParaRPr>
          </a:p>
          <a:p>
            <a:pPr indent="-311150" lvl="0" marL="914400" rtl="0" algn="l">
              <a:lnSpc>
                <a:spcPct val="115000"/>
              </a:lnSpc>
              <a:spcBef>
                <a:spcPts val="1000"/>
              </a:spcBef>
              <a:spcAft>
                <a:spcPts val="1000"/>
              </a:spcAft>
              <a:buSzPts val="1300"/>
              <a:buChar char="-"/>
            </a:pPr>
            <a:r>
              <a:rPr lang="en">
                <a:solidFill>
                  <a:schemeClr val="dk2"/>
                </a:solidFill>
              </a:rPr>
              <a:t>Contains hourly count of cyclists registered by the different bicycle counters across Paris. </a:t>
            </a:r>
            <a:endParaRPr>
              <a:solidFill>
                <a:schemeClr val="dk2"/>
              </a:solidFill>
            </a:endParaRPr>
          </a:p>
        </p:txBody>
      </p:sp>
      <p:sp>
        <p:nvSpPr>
          <p:cNvPr id="81" name="Google Shape;81;p15"/>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2" name="Shape 282"/>
        <p:cNvGrpSpPr/>
        <p:nvPr/>
      </p:nvGrpSpPr>
      <p:grpSpPr>
        <a:xfrm>
          <a:off x="0" y="0"/>
          <a:ext cx="0" cy="0"/>
          <a:chOff x="0" y="0"/>
          <a:chExt cx="0" cy="0"/>
        </a:xfrm>
      </p:grpSpPr>
      <p:sp>
        <p:nvSpPr>
          <p:cNvPr id="283" name="Google Shape;283;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b="1" lang="en" sz="3500">
                <a:latin typeface="Proxima Nova"/>
                <a:ea typeface="Proxima Nova"/>
                <a:cs typeface="Proxima Nova"/>
                <a:sym typeface="Proxima Nova"/>
              </a:rPr>
              <a:t>Data Exploration </a:t>
            </a:r>
            <a:endParaRPr b="1" sz="3500">
              <a:latin typeface="Proxima Nova"/>
              <a:ea typeface="Proxima Nova"/>
              <a:cs typeface="Proxima Nova"/>
              <a:sym typeface="Proxima Nova"/>
            </a:endParaRPr>
          </a:p>
        </p:txBody>
      </p:sp>
      <p:sp>
        <p:nvSpPr>
          <p:cNvPr id="284" name="Google Shape;284;p42"/>
          <p:cNvSpPr txBox="1"/>
          <p:nvPr/>
        </p:nvSpPr>
        <p:spPr>
          <a:xfrm>
            <a:off x="530550" y="1213100"/>
            <a:ext cx="3847500" cy="308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500">
                <a:solidFill>
                  <a:schemeClr val="dk2"/>
                </a:solidFill>
              </a:rPr>
              <a:t>Descriptive statistics of our non-numeric variable:</a:t>
            </a:r>
            <a:endParaRPr>
              <a:solidFill>
                <a:schemeClr val="dk2"/>
              </a:solidFill>
            </a:endParaRPr>
          </a:p>
          <a:p>
            <a:pPr indent="-317500" lvl="0" marL="457200" rtl="0" algn="l">
              <a:lnSpc>
                <a:spcPct val="115000"/>
              </a:lnSpc>
              <a:spcBef>
                <a:spcPts val="1000"/>
              </a:spcBef>
              <a:spcAft>
                <a:spcPts val="0"/>
              </a:spcAft>
              <a:buClr>
                <a:schemeClr val="dk2"/>
              </a:buClr>
              <a:buSzPts val="1400"/>
              <a:buChar char="-"/>
            </a:pPr>
            <a:r>
              <a:rPr lang="en">
                <a:solidFill>
                  <a:schemeClr val="dk2"/>
                </a:solidFill>
              </a:rPr>
              <a:t>‘Counter Name’</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
                <a:solidFill>
                  <a:schemeClr val="dk2"/>
                </a:solidFill>
              </a:rPr>
              <a:t>‘Counting/Counter Site Name’</a:t>
            </a:r>
            <a:endParaRPr>
              <a:solidFill>
                <a:schemeClr val="dk2"/>
              </a:solidFill>
            </a:endParaRPr>
          </a:p>
          <a:p>
            <a:pPr indent="0" lvl="0" marL="0" rtl="0" algn="l">
              <a:lnSpc>
                <a:spcPct val="115000"/>
              </a:lnSpc>
              <a:spcBef>
                <a:spcPts val="1000"/>
              </a:spcBef>
              <a:spcAft>
                <a:spcPts val="0"/>
              </a:spcAft>
              <a:buNone/>
            </a:pPr>
            <a:r>
              <a:t/>
            </a:r>
            <a:endParaRPr sz="500">
              <a:solidFill>
                <a:schemeClr val="dk2"/>
              </a:solidFill>
            </a:endParaRPr>
          </a:p>
          <a:p>
            <a:pPr indent="0" lvl="0" marL="0" rtl="0" algn="l">
              <a:lnSpc>
                <a:spcPct val="115000"/>
              </a:lnSpc>
              <a:spcBef>
                <a:spcPts val="1000"/>
              </a:spcBef>
              <a:spcAft>
                <a:spcPts val="0"/>
              </a:spcAft>
              <a:buNone/>
            </a:pPr>
            <a:r>
              <a:rPr b="1" lang="en">
                <a:solidFill>
                  <a:schemeClr val="dk2"/>
                </a:solidFill>
              </a:rPr>
              <a:t>Findings:</a:t>
            </a:r>
            <a:endParaRPr b="1">
              <a:solidFill>
                <a:schemeClr val="dk2"/>
              </a:solidFill>
            </a:endParaRPr>
          </a:p>
          <a:p>
            <a:pPr indent="-317500" lvl="0" marL="457200" rtl="0" algn="l">
              <a:lnSpc>
                <a:spcPct val="115000"/>
              </a:lnSpc>
              <a:spcBef>
                <a:spcPts val="1000"/>
              </a:spcBef>
              <a:spcAft>
                <a:spcPts val="0"/>
              </a:spcAft>
              <a:buClr>
                <a:schemeClr val="dk2"/>
              </a:buClr>
              <a:buSzPts val="1400"/>
              <a:buAutoNum type="arabicPeriod"/>
            </a:pPr>
            <a:r>
              <a:rPr lang="en">
                <a:solidFill>
                  <a:schemeClr val="dk2"/>
                </a:solidFill>
              </a:rPr>
              <a:t>101 unique counters across Paris</a:t>
            </a:r>
            <a:endParaRPr>
              <a:solidFill>
                <a:schemeClr val="dk2"/>
              </a:solidFill>
            </a:endParaRPr>
          </a:p>
          <a:p>
            <a:pPr indent="-317500" lvl="0" marL="457200" rtl="0" algn="l">
              <a:spcBef>
                <a:spcPts val="1000"/>
              </a:spcBef>
              <a:spcAft>
                <a:spcPts val="0"/>
              </a:spcAft>
              <a:buClr>
                <a:schemeClr val="dk2"/>
              </a:buClr>
              <a:buSzPts val="1400"/>
              <a:buAutoNum type="arabicPeriod"/>
            </a:pPr>
            <a:r>
              <a:rPr lang="en">
                <a:solidFill>
                  <a:schemeClr val="dk2"/>
                </a:solidFill>
              </a:rPr>
              <a:t>69 unique locations; some sites with separate counters capturing traffic in opposite directions</a:t>
            </a:r>
            <a:endParaRPr b="1" sz="1700"/>
          </a:p>
        </p:txBody>
      </p:sp>
      <p:sp>
        <p:nvSpPr>
          <p:cNvPr id="285" name="Google Shape;285;p42"/>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 name="Google Shape;286;p42"/>
          <p:cNvPicPr preferRelativeResize="0"/>
          <p:nvPr/>
        </p:nvPicPr>
        <p:blipFill rotWithShape="1">
          <a:blip r:embed="rId3">
            <a:alphaModFix/>
          </a:blip>
          <a:srcRect b="0" l="0" r="34080" t="0"/>
          <a:stretch/>
        </p:blipFill>
        <p:spPr>
          <a:xfrm>
            <a:off x="4378075" y="2057838"/>
            <a:ext cx="4454224" cy="1829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0" name="Shape 290"/>
        <p:cNvGrpSpPr/>
        <p:nvPr/>
      </p:nvGrpSpPr>
      <p:grpSpPr>
        <a:xfrm>
          <a:off x="0" y="0"/>
          <a:ext cx="0" cy="0"/>
          <a:chOff x="0" y="0"/>
          <a:chExt cx="0" cy="0"/>
        </a:xfrm>
      </p:grpSpPr>
      <p:sp>
        <p:nvSpPr>
          <p:cNvPr id="291" name="Google Shape;291;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b="1" lang="en" sz="3500">
                <a:latin typeface="Proxima Nova"/>
                <a:ea typeface="Proxima Nova"/>
                <a:cs typeface="Proxima Nova"/>
                <a:sym typeface="Proxima Nova"/>
              </a:rPr>
              <a:t>Data Exploration </a:t>
            </a:r>
            <a:endParaRPr b="1" sz="3500">
              <a:latin typeface="Proxima Nova"/>
              <a:ea typeface="Proxima Nova"/>
              <a:cs typeface="Proxima Nova"/>
              <a:sym typeface="Proxima Nova"/>
            </a:endParaRPr>
          </a:p>
        </p:txBody>
      </p:sp>
      <p:sp>
        <p:nvSpPr>
          <p:cNvPr id="292" name="Google Shape;292;p43"/>
          <p:cNvSpPr txBox="1"/>
          <p:nvPr/>
        </p:nvSpPr>
        <p:spPr>
          <a:xfrm>
            <a:off x="530550" y="1213100"/>
            <a:ext cx="5086500" cy="192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500">
                <a:solidFill>
                  <a:schemeClr val="dk2"/>
                </a:solidFill>
              </a:rPr>
              <a:t>Data preparation steps for data visualization:</a:t>
            </a:r>
            <a:endParaRPr>
              <a:solidFill>
                <a:schemeClr val="dk2"/>
              </a:solidFill>
            </a:endParaRPr>
          </a:p>
          <a:p>
            <a:pPr indent="-317500" lvl="0" marL="457200" marR="0" rtl="0" algn="l">
              <a:lnSpc>
                <a:spcPct val="115000"/>
              </a:lnSpc>
              <a:spcBef>
                <a:spcPts val="1000"/>
              </a:spcBef>
              <a:spcAft>
                <a:spcPts val="0"/>
              </a:spcAft>
              <a:buClr>
                <a:schemeClr val="dk2"/>
              </a:buClr>
              <a:buSzPts val="1400"/>
              <a:buChar char="-"/>
            </a:pPr>
            <a:r>
              <a:rPr lang="en">
                <a:solidFill>
                  <a:schemeClr val="dk2"/>
                </a:solidFill>
              </a:rPr>
              <a:t>Drop irrelevant columns</a:t>
            </a:r>
            <a:endParaRPr>
              <a:solidFill>
                <a:schemeClr val="dk2"/>
              </a:solidFill>
            </a:endParaRPr>
          </a:p>
          <a:p>
            <a:pPr indent="-317500" lvl="0" marL="457200" marR="0" rtl="0" algn="l">
              <a:lnSpc>
                <a:spcPct val="115000"/>
              </a:lnSpc>
              <a:spcBef>
                <a:spcPts val="1000"/>
              </a:spcBef>
              <a:spcAft>
                <a:spcPts val="0"/>
              </a:spcAft>
              <a:buClr>
                <a:schemeClr val="dk2"/>
              </a:buClr>
              <a:buSzPts val="1400"/>
              <a:buChar char="-"/>
            </a:pPr>
            <a:r>
              <a:rPr lang="en">
                <a:solidFill>
                  <a:schemeClr val="dk2"/>
                </a:solidFill>
              </a:rPr>
              <a:t>Reset the column index</a:t>
            </a:r>
            <a:endParaRPr>
              <a:solidFill>
                <a:schemeClr val="dk2"/>
              </a:solidFill>
            </a:endParaRPr>
          </a:p>
          <a:p>
            <a:pPr indent="-317500" lvl="0" marL="457200" marR="0" rtl="0" algn="l">
              <a:lnSpc>
                <a:spcPct val="115000"/>
              </a:lnSpc>
              <a:spcBef>
                <a:spcPts val="1000"/>
              </a:spcBef>
              <a:spcAft>
                <a:spcPts val="0"/>
              </a:spcAft>
              <a:buClr>
                <a:schemeClr val="dk2"/>
              </a:buClr>
              <a:buSzPts val="1400"/>
              <a:buChar char="-"/>
            </a:pPr>
            <a:r>
              <a:rPr lang="en">
                <a:solidFill>
                  <a:schemeClr val="dk2"/>
                </a:solidFill>
              </a:rPr>
              <a:t>Convert data format </a:t>
            </a:r>
            <a:endParaRPr>
              <a:solidFill>
                <a:schemeClr val="dk2"/>
              </a:solidFill>
            </a:endParaRPr>
          </a:p>
          <a:p>
            <a:pPr indent="-317500" lvl="0" marL="457200" marR="0" rtl="0" algn="l">
              <a:lnSpc>
                <a:spcPct val="115000"/>
              </a:lnSpc>
              <a:spcBef>
                <a:spcPts val="1000"/>
              </a:spcBef>
              <a:spcAft>
                <a:spcPts val="1000"/>
              </a:spcAft>
              <a:buClr>
                <a:schemeClr val="dk2"/>
              </a:buClr>
              <a:buSzPts val="1400"/>
              <a:buChar char="-"/>
            </a:pPr>
            <a:r>
              <a:rPr lang="en">
                <a:solidFill>
                  <a:schemeClr val="dk2"/>
                </a:solidFill>
              </a:rPr>
              <a:t>Extract new features</a:t>
            </a:r>
            <a:endParaRPr b="1" sz="1700"/>
          </a:p>
        </p:txBody>
      </p:sp>
      <p:sp>
        <p:nvSpPr>
          <p:cNvPr id="293" name="Google Shape;293;p43"/>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3"/>
          <p:cNvPicPr preferRelativeResize="0"/>
          <p:nvPr/>
        </p:nvPicPr>
        <p:blipFill>
          <a:blip r:embed="rId3">
            <a:alphaModFix/>
          </a:blip>
          <a:stretch>
            <a:fillRect/>
          </a:stretch>
        </p:blipFill>
        <p:spPr>
          <a:xfrm>
            <a:off x="3903975" y="1841701"/>
            <a:ext cx="4743775" cy="2522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8" name="Shape 298"/>
        <p:cNvGrpSpPr/>
        <p:nvPr/>
      </p:nvGrpSpPr>
      <p:grpSpPr>
        <a:xfrm>
          <a:off x="0" y="0"/>
          <a:ext cx="0" cy="0"/>
          <a:chOff x="0" y="0"/>
          <a:chExt cx="0" cy="0"/>
        </a:xfrm>
      </p:grpSpPr>
      <p:sp>
        <p:nvSpPr>
          <p:cNvPr id="299" name="Google Shape;299;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b="1" lang="en" sz="3500">
                <a:latin typeface="Proxima Nova"/>
                <a:ea typeface="Proxima Nova"/>
                <a:cs typeface="Proxima Nova"/>
                <a:sym typeface="Proxima Nova"/>
              </a:rPr>
              <a:t>Data Exploration </a:t>
            </a:r>
            <a:endParaRPr b="1" sz="3500">
              <a:latin typeface="Proxima Nova"/>
              <a:ea typeface="Proxima Nova"/>
              <a:cs typeface="Proxima Nova"/>
              <a:sym typeface="Proxima Nova"/>
            </a:endParaRPr>
          </a:p>
        </p:txBody>
      </p:sp>
      <p:sp>
        <p:nvSpPr>
          <p:cNvPr id="300" name="Google Shape;300;p44"/>
          <p:cNvSpPr txBox="1"/>
          <p:nvPr/>
        </p:nvSpPr>
        <p:spPr>
          <a:xfrm>
            <a:off x="530550" y="1213100"/>
            <a:ext cx="4284000" cy="279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500">
                <a:solidFill>
                  <a:schemeClr val="dk2"/>
                </a:solidFill>
              </a:rPr>
              <a:t>Second DataFrame Overview:</a:t>
            </a:r>
            <a:endParaRPr>
              <a:solidFill>
                <a:schemeClr val="dk2"/>
              </a:solidFill>
            </a:endParaRPr>
          </a:p>
          <a:p>
            <a:pPr indent="-317500" lvl="0" marL="457200" marR="0" rtl="0" algn="l">
              <a:lnSpc>
                <a:spcPct val="115000"/>
              </a:lnSpc>
              <a:spcBef>
                <a:spcPts val="1000"/>
              </a:spcBef>
              <a:spcAft>
                <a:spcPts val="0"/>
              </a:spcAft>
              <a:buClr>
                <a:schemeClr val="dk2"/>
              </a:buClr>
              <a:buSzPts val="1400"/>
              <a:buChar char="-"/>
            </a:pPr>
            <a:r>
              <a:rPr lang="en">
                <a:solidFill>
                  <a:schemeClr val="dk2"/>
                </a:solidFill>
              </a:rPr>
              <a:t>151879 rows and 5 columns</a:t>
            </a:r>
            <a:endParaRPr>
              <a:solidFill>
                <a:schemeClr val="dk2"/>
              </a:solidFill>
            </a:endParaRPr>
          </a:p>
          <a:p>
            <a:pPr indent="0" lvl="0" marL="0" marR="0" rtl="0" algn="l">
              <a:lnSpc>
                <a:spcPct val="115000"/>
              </a:lnSpc>
              <a:spcBef>
                <a:spcPts val="1000"/>
              </a:spcBef>
              <a:spcAft>
                <a:spcPts val="0"/>
              </a:spcAft>
              <a:buNone/>
            </a:pPr>
            <a:r>
              <a:rPr b="1" lang="en">
                <a:solidFill>
                  <a:schemeClr val="dk2"/>
                </a:solidFill>
              </a:rPr>
              <a:t>Purpose: </a:t>
            </a:r>
            <a:endParaRPr b="1">
              <a:solidFill>
                <a:schemeClr val="dk2"/>
              </a:solidFill>
            </a:endParaRPr>
          </a:p>
          <a:p>
            <a:pPr indent="-317500" lvl="0" marL="457200" marR="0" rtl="0" algn="l">
              <a:lnSpc>
                <a:spcPct val="115000"/>
              </a:lnSpc>
              <a:spcBef>
                <a:spcPts val="1000"/>
              </a:spcBef>
              <a:spcAft>
                <a:spcPts val="0"/>
              </a:spcAft>
              <a:buClr>
                <a:schemeClr val="dk2"/>
              </a:buClr>
              <a:buSzPts val="1400"/>
              <a:buChar char="-"/>
            </a:pPr>
            <a:r>
              <a:rPr lang="en">
                <a:solidFill>
                  <a:schemeClr val="dk2"/>
                </a:solidFill>
              </a:rPr>
              <a:t>Create an arrondissement table, mapping counter-street addresses to their corresponding arrondissement. </a:t>
            </a:r>
            <a:endParaRPr>
              <a:solidFill>
                <a:schemeClr val="dk2"/>
              </a:solidFill>
            </a:endParaRPr>
          </a:p>
          <a:p>
            <a:pPr indent="0" lvl="0" marL="0" marR="0" rtl="0" algn="l">
              <a:lnSpc>
                <a:spcPct val="115000"/>
              </a:lnSpc>
              <a:spcBef>
                <a:spcPts val="1000"/>
              </a:spcBef>
              <a:spcAft>
                <a:spcPts val="0"/>
              </a:spcAft>
              <a:buNone/>
            </a:pPr>
            <a:r>
              <a:rPr b="1" lang="en">
                <a:solidFill>
                  <a:schemeClr val="dk2"/>
                </a:solidFill>
              </a:rPr>
              <a:t>Merge type: </a:t>
            </a:r>
            <a:endParaRPr b="1">
              <a:solidFill>
                <a:schemeClr val="dk2"/>
              </a:solidFill>
            </a:endParaRPr>
          </a:p>
          <a:p>
            <a:pPr indent="-317500" lvl="0" marL="457200" marR="0" rtl="0" algn="l">
              <a:lnSpc>
                <a:spcPct val="115000"/>
              </a:lnSpc>
              <a:spcBef>
                <a:spcPts val="1000"/>
              </a:spcBef>
              <a:spcAft>
                <a:spcPts val="0"/>
              </a:spcAft>
              <a:buClr>
                <a:schemeClr val="dk2"/>
              </a:buClr>
              <a:buSzPts val="1400"/>
              <a:buChar char="-"/>
            </a:pPr>
            <a:r>
              <a:rPr lang="en">
                <a:solidFill>
                  <a:schemeClr val="dk2"/>
                </a:solidFill>
              </a:rPr>
              <a:t>Left join</a:t>
            </a:r>
            <a:endParaRPr>
              <a:solidFill>
                <a:schemeClr val="dk2"/>
              </a:solidFill>
            </a:endParaRPr>
          </a:p>
        </p:txBody>
      </p:sp>
      <p:sp>
        <p:nvSpPr>
          <p:cNvPr id="301" name="Google Shape;301;p44"/>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4"/>
          <p:cNvPicPr preferRelativeResize="0"/>
          <p:nvPr/>
        </p:nvPicPr>
        <p:blipFill>
          <a:blip r:embed="rId3">
            <a:alphaModFix/>
          </a:blip>
          <a:stretch>
            <a:fillRect/>
          </a:stretch>
        </p:blipFill>
        <p:spPr>
          <a:xfrm>
            <a:off x="5157700" y="1763750"/>
            <a:ext cx="3425800" cy="2081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6" name="Shape 306"/>
        <p:cNvGrpSpPr/>
        <p:nvPr/>
      </p:nvGrpSpPr>
      <p:grpSpPr>
        <a:xfrm>
          <a:off x="0" y="0"/>
          <a:ext cx="0" cy="0"/>
          <a:chOff x="0" y="0"/>
          <a:chExt cx="0" cy="0"/>
        </a:xfrm>
      </p:grpSpPr>
      <p:sp>
        <p:nvSpPr>
          <p:cNvPr id="307" name="Google Shape;307;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b="1" lang="en" sz="3500">
                <a:latin typeface="Proxima Nova"/>
                <a:ea typeface="Proxima Nova"/>
                <a:cs typeface="Proxima Nova"/>
                <a:sym typeface="Proxima Nova"/>
              </a:rPr>
              <a:t>Data Exploration </a:t>
            </a:r>
            <a:endParaRPr b="1" sz="3500">
              <a:latin typeface="Proxima Nova"/>
              <a:ea typeface="Proxima Nova"/>
              <a:cs typeface="Proxima Nova"/>
              <a:sym typeface="Proxima Nova"/>
            </a:endParaRPr>
          </a:p>
        </p:txBody>
      </p:sp>
      <p:sp>
        <p:nvSpPr>
          <p:cNvPr id="308" name="Google Shape;308;p45"/>
          <p:cNvSpPr txBox="1"/>
          <p:nvPr/>
        </p:nvSpPr>
        <p:spPr>
          <a:xfrm>
            <a:off x="576900" y="1748950"/>
            <a:ext cx="3995100" cy="26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300">
                <a:solidFill>
                  <a:schemeClr val="dk2"/>
                </a:solidFill>
              </a:rPr>
              <a:t>Second DataFrame</a:t>
            </a:r>
            <a:endParaRPr sz="1200">
              <a:solidFill>
                <a:schemeClr val="dk2"/>
              </a:solidFill>
            </a:endParaRPr>
          </a:p>
          <a:p>
            <a:pPr indent="-304800" lvl="0" marL="457200" marR="0" rtl="0" algn="l">
              <a:lnSpc>
                <a:spcPct val="115000"/>
              </a:lnSpc>
              <a:spcBef>
                <a:spcPts val="1000"/>
              </a:spcBef>
              <a:spcAft>
                <a:spcPts val="0"/>
              </a:spcAft>
              <a:buClr>
                <a:schemeClr val="dk2"/>
              </a:buClr>
              <a:buSzPts val="1200"/>
              <a:buChar char="-"/>
            </a:pPr>
            <a:r>
              <a:rPr lang="en" sz="1200">
                <a:solidFill>
                  <a:schemeClr val="dk2"/>
                </a:solidFill>
              </a:rPr>
              <a:t>Drop irrelevant columns</a:t>
            </a:r>
            <a:endParaRPr sz="1200">
              <a:solidFill>
                <a:schemeClr val="dk2"/>
              </a:solidFill>
            </a:endParaRPr>
          </a:p>
          <a:p>
            <a:pPr indent="-304800" lvl="0" marL="457200" marR="0" rtl="0" algn="l">
              <a:lnSpc>
                <a:spcPct val="115000"/>
              </a:lnSpc>
              <a:spcBef>
                <a:spcPts val="1000"/>
              </a:spcBef>
              <a:spcAft>
                <a:spcPts val="0"/>
              </a:spcAft>
              <a:buClr>
                <a:schemeClr val="dk2"/>
              </a:buClr>
              <a:buSzPts val="1200"/>
              <a:buChar char="-"/>
            </a:pPr>
            <a:r>
              <a:rPr lang="en" sz="1200">
                <a:solidFill>
                  <a:schemeClr val="dk2"/>
                </a:solidFill>
              </a:rPr>
              <a:t>Rename the columns properly </a:t>
            </a:r>
            <a:endParaRPr sz="1200">
              <a:solidFill>
                <a:schemeClr val="dk2"/>
              </a:solidFill>
            </a:endParaRPr>
          </a:p>
          <a:p>
            <a:pPr indent="-304800" lvl="0" marL="457200" marR="0" rtl="0" algn="l">
              <a:lnSpc>
                <a:spcPct val="115000"/>
              </a:lnSpc>
              <a:spcBef>
                <a:spcPts val="1000"/>
              </a:spcBef>
              <a:spcAft>
                <a:spcPts val="0"/>
              </a:spcAft>
              <a:buClr>
                <a:schemeClr val="dk2"/>
              </a:buClr>
              <a:buSzPts val="1200"/>
              <a:buChar char="-"/>
            </a:pPr>
            <a:r>
              <a:rPr lang="en" sz="1200">
                <a:solidFill>
                  <a:schemeClr val="dk2"/>
                </a:solidFill>
              </a:rPr>
              <a:t>Remove missing values</a:t>
            </a:r>
            <a:endParaRPr sz="1200">
              <a:solidFill>
                <a:schemeClr val="dk2"/>
              </a:solidFill>
            </a:endParaRPr>
          </a:p>
          <a:p>
            <a:pPr indent="-304800" lvl="0" marL="457200" rtl="0" algn="l">
              <a:lnSpc>
                <a:spcPct val="115000"/>
              </a:lnSpc>
              <a:spcBef>
                <a:spcPts val="1000"/>
              </a:spcBef>
              <a:spcAft>
                <a:spcPts val="0"/>
              </a:spcAft>
              <a:buClr>
                <a:schemeClr val="dk2"/>
              </a:buClr>
              <a:buSzPts val="1200"/>
              <a:buChar char="-"/>
            </a:pPr>
            <a:r>
              <a:rPr lang="en" sz="1200">
                <a:solidFill>
                  <a:schemeClr val="dk2"/>
                </a:solidFill>
              </a:rPr>
              <a:t>Standardize the address name (remove hyphens, extra spaces)</a:t>
            </a:r>
            <a:endParaRPr sz="1200">
              <a:solidFill>
                <a:schemeClr val="dk2"/>
              </a:solidFill>
            </a:endParaRPr>
          </a:p>
          <a:p>
            <a:pPr indent="-304800" lvl="0" marL="457200" marR="0" rtl="0" algn="l">
              <a:lnSpc>
                <a:spcPct val="115000"/>
              </a:lnSpc>
              <a:spcBef>
                <a:spcPts val="1000"/>
              </a:spcBef>
              <a:spcAft>
                <a:spcPts val="0"/>
              </a:spcAft>
              <a:buClr>
                <a:schemeClr val="dk2"/>
              </a:buClr>
              <a:buSzPts val="1200"/>
              <a:buChar char="-"/>
            </a:pPr>
            <a:r>
              <a:rPr lang="en" sz="1200">
                <a:solidFill>
                  <a:schemeClr val="dk2"/>
                </a:solidFill>
              </a:rPr>
              <a:t>Extract street details (number, type, name)</a:t>
            </a:r>
            <a:endParaRPr sz="1200">
              <a:solidFill>
                <a:schemeClr val="dk2"/>
              </a:solidFill>
            </a:endParaRPr>
          </a:p>
          <a:p>
            <a:pPr indent="0" lvl="0" marL="0" marR="0" rtl="0" algn="l">
              <a:lnSpc>
                <a:spcPct val="115000"/>
              </a:lnSpc>
              <a:spcBef>
                <a:spcPts val="1000"/>
              </a:spcBef>
              <a:spcAft>
                <a:spcPts val="1000"/>
              </a:spcAft>
              <a:buNone/>
            </a:pPr>
            <a:r>
              <a:t/>
            </a:r>
            <a:endParaRPr sz="1200">
              <a:solidFill>
                <a:schemeClr val="dk2"/>
              </a:solidFill>
            </a:endParaRPr>
          </a:p>
        </p:txBody>
      </p:sp>
      <p:sp>
        <p:nvSpPr>
          <p:cNvPr id="309" name="Google Shape;309;p45"/>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5"/>
          <p:cNvSpPr txBox="1"/>
          <p:nvPr/>
        </p:nvSpPr>
        <p:spPr>
          <a:xfrm>
            <a:off x="4572000" y="1748950"/>
            <a:ext cx="3995100" cy="233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300">
                <a:solidFill>
                  <a:schemeClr val="dk2"/>
                </a:solidFill>
              </a:rPr>
              <a:t>Main DataFrame</a:t>
            </a:r>
            <a:endParaRPr sz="1200">
              <a:solidFill>
                <a:schemeClr val="dk2"/>
              </a:solidFill>
            </a:endParaRPr>
          </a:p>
          <a:p>
            <a:pPr indent="-298450" lvl="0" marL="457200" marR="0" rtl="0" algn="l">
              <a:lnSpc>
                <a:spcPct val="115000"/>
              </a:lnSpc>
              <a:spcBef>
                <a:spcPts val="1000"/>
              </a:spcBef>
              <a:spcAft>
                <a:spcPts val="0"/>
              </a:spcAft>
              <a:buClr>
                <a:schemeClr val="dk2"/>
              </a:buClr>
              <a:buSzPts val="1100"/>
              <a:buChar char="-"/>
            </a:pPr>
            <a:r>
              <a:rPr lang="en" sz="1100">
                <a:solidFill>
                  <a:schemeClr val="dk2"/>
                </a:solidFill>
              </a:rPr>
              <a:t>Extract unique values of  ‘Counting site Name’ Column</a:t>
            </a:r>
            <a:endParaRPr sz="1100">
              <a:solidFill>
                <a:schemeClr val="dk2"/>
              </a:solidFill>
            </a:endParaRPr>
          </a:p>
          <a:p>
            <a:pPr indent="-298450" lvl="0" marL="457200" rtl="0" algn="l">
              <a:lnSpc>
                <a:spcPct val="115000"/>
              </a:lnSpc>
              <a:spcBef>
                <a:spcPts val="1000"/>
              </a:spcBef>
              <a:spcAft>
                <a:spcPts val="0"/>
              </a:spcAft>
              <a:buClr>
                <a:schemeClr val="dk2"/>
              </a:buClr>
              <a:buSzPts val="1100"/>
              <a:buChar char="-"/>
            </a:pPr>
            <a:r>
              <a:rPr lang="en" sz="1100">
                <a:solidFill>
                  <a:schemeClr val="dk2"/>
                </a:solidFill>
              </a:rPr>
              <a:t>Standardize the address name (convert to uppercase, replace special characters, etc.)</a:t>
            </a:r>
            <a:endParaRPr sz="1100">
              <a:solidFill>
                <a:schemeClr val="dk2"/>
              </a:solidFill>
            </a:endParaRPr>
          </a:p>
          <a:p>
            <a:pPr indent="-298450" lvl="0" marL="457200" rtl="0" algn="l">
              <a:lnSpc>
                <a:spcPct val="135714"/>
              </a:lnSpc>
              <a:spcBef>
                <a:spcPts val="1000"/>
              </a:spcBef>
              <a:spcAft>
                <a:spcPts val="0"/>
              </a:spcAft>
              <a:buClr>
                <a:schemeClr val="dk2"/>
              </a:buClr>
              <a:buSzPts val="1100"/>
              <a:buChar char="-"/>
            </a:pPr>
            <a:r>
              <a:rPr lang="en" sz="1100">
                <a:solidFill>
                  <a:schemeClr val="dk2"/>
                </a:solidFill>
              </a:rPr>
              <a:t>Replace specific names ( "COURS LA REINE": "CRS LA REINE")</a:t>
            </a:r>
            <a:endParaRPr sz="1100">
              <a:solidFill>
                <a:schemeClr val="dk2"/>
              </a:solidFill>
            </a:endParaRPr>
          </a:p>
          <a:p>
            <a:pPr indent="-298450" lvl="0" marL="457200" marR="0" rtl="0" algn="l">
              <a:lnSpc>
                <a:spcPct val="115000"/>
              </a:lnSpc>
              <a:spcBef>
                <a:spcPts val="1000"/>
              </a:spcBef>
              <a:spcAft>
                <a:spcPts val="1000"/>
              </a:spcAft>
              <a:buClr>
                <a:schemeClr val="dk2"/>
              </a:buClr>
              <a:buSzPts val="1100"/>
              <a:buChar char="-"/>
            </a:pPr>
            <a:r>
              <a:rPr lang="en" sz="1100">
                <a:solidFill>
                  <a:schemeClr val="dk2"/>
                </a:solidFill>
              </a:rPr>
              <a:t>Extract street details (number, type, name)</a:t>
            </a:r>
            <a:endParaRPr sz="1100">
              <a:solidFill>
                <a:schemeClr val="dk2"/>
              </a:solidFill>
            </a:endParaRPr>
          </a:p>
        </p:txBody>
      </p:sp>
      <p:sp>
        <p:nvSpPr>
          <p:cNvPr id="311" name="Google Shape;311;p45"/>
          <p:cNvSpPr txBox="1"/>
          <p:nvPr/>
        </p:nvSpPr>
        <p:spPr>
          <a:xfrm>
            <a:off x="500375" y="1152413"/>
            <a:ext cx="56811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1000"/>
              </a:spcAft>
              <a:buNone/>
            </a:pPr>
            <a:r>
              <a:rPr b="1" lang="en" sz="1500">
                <a:solidFill>
                  <a:schemeClr val="dk2"/>
                </a:solidFill>
              </a:rPr>
              <a:t>Data Cleaning and Preprocessing Steps: </a:t>
            </a:r>
            <a:endParaRPr sz="1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5" name="Shape 315"/>
        <p:cNvGrpSpPr/>
        <p:nvPr/>
      </p:nvGrpSpPr>
      <p:grpSpPr>
        <a:xfrm>
          <a:off x="0" y="0"/>
          <a:ext cx="0" cy="0"/>
          <a:chOff x="0" y="0"/>
          <a:chExt cx="0" cy="0"/>
        </a:xfrm>
      </p:grpSpPr>
      <p:sp>
        <p:nvSpPr>
          <p:cNvPr id="316" name="Google Shape;316;p46"/>
          <p:cNvSpPr txBox="1"/>
          <p:nvPr>
            <p:ph idx="4294967295"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500">
                <a:latin typeface="Proxima Nova"/>
                <a:ea typeface="Proxima Nova"/>
                <a:cs typeface="Proxima Nova"/>
                <a:sym typeface="Proxima Nova"/>
              </a:rPr>
              <a:t>Regression Analysis</a:t>
            </a:r>
            <a:endParaRPr/>
          </a:p>
          <a:p>
            <a:pPr indent="0" lvl="0" marL="0" marR="0" rtl="0" algn="ctr">
              <a:lnSpc>
                <a:spcPct val="100000"/>
              </a:lnSpc>
              <a:spcBef>
                <a:spcPts val="0"/>
              </a:spcBef>
              <a:spcAft>
                <a:spcPts val="0"/>
              </a:spcAft>
              <a:buNone/>
            </a:pPr>
            <a:r>
              <a:t/>
            </a:r>
            <a:endParaRPr sz="3500">
              <a:latin typeface="Proxima Nova"/>
              <a:ea typeface="Proxima Nova"/>
              <a:cs typeface="Proxima Nova"/>
              <a:sym typeface="Proxima Nova"/>
            </a:endParaRPr>
          </a:p>
        </p:txBody>
      </p:sp>
      <p:sp>
        <p:nvSpPr>
          <p:cNvPr id="317" name="Google Shape;317;p46"/>
          <p:cNvSpPr txBox="1"/>
          <p:nvPr/>
        </p:nvSpPr>
        <p:spPr>
          <a:xfrm>
            <a:off x="648075" y="1213100"/>
            <a:ext cx="7858800" cy="296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500">
                <a:solidFill>
                  <a:schemeClr val="dk2"/>
                </a:solidFill>
              </a:rPr>
              <a:t>Features</a:t>
            </a:r>
            <a:r>
              <a:rPr b="1" lang="en" sz="1500">
                <a:solidFill>
                  <a:schemeClr val="dk2"/>
                </a:solidFill>
              </a:rPr>
              <a:t>:</a:t>
            </a:r>
            <a:endParaRPr b="1" sz="1500">
              <a:solidFill>
                <a:schemeClr val="dk2"/>
              </a:solidFill>
            </a:endParaRPr>
          </a:p>
          <a:p>
            <a:pPr indent="-311150" lvl="0" marL="457200" rtl="0" algn="l">
              <a:lnSpc>
                <a:spcPct val="115000"/>
              </a:lnSpc>
              <a:spcBef>
                <a:spcPts val="1000"/>
              </a:spcBef>
              <a:spcAft>
                <a:spcPts val="0"/>
              </a:spcAft>
              <a:buClr>
                <a:schemeClr val="dk2"/>
              </a:buClr>
              <a:buSzPts val="1300"/>
              <a:buAutoNum type="arabicPeriod"/>
            </a:pPr>
            <a:r>
              <a:rPr lang="en" sz="1300">
                <a:solidFill>
                  <a:schemeClr val="dk2"/>
                </a:solidFill>
              </a:rPr>
              <a:t>Morning cyclist counts (6:00 AM to 12:00 PM).</a:t>
            </a:r>
            <a:endParaRPr sz="1300">
              <a:solidFill>
                <a:schemeClr val="dk2"/>
              </a:solidFill>
            </a:endParaRPr>
          </a:p>
          <a:p>
            <a:pPr indent="-311150" lvl="0" marL="457200" rtl="0" algn="l">
              <a:lnSpc>
                <a:spcPct val="115000"/>
              </a:lnSpc>
              <a:spcBef>
                <a:spcPts val="1000"/>
              </a:spcBef>
              <a:spcAft>
                <a:spcPts val="0"/>
              </a:spcAft>
              <a:buClr>
                <a:schemeClr val="dk2"/>
              </a:buClr>
              <a:buSzPts val="1300"/>
              <a:buAutoNum type="arabicPeriod"/>
            </a:pPr>
            <a:r>
              <a:rPr lang="en" sz="1300">
                <a:solidFill>
                  <a:schemeClr val="dk2"/>
                </a:solidFill>
              </a:rPr>
              <a:t>Day of the week (Monday to Sunday).</a:t>
            </a:r>
            <a:endParaRPr sz="1300">
              <a:solidFill>
                <a:schemeClr val="dk2"/>
              </a:solidFill>
            </a:endParaRPr>
          </a:p>
          <a:p>
            <a:pPr indent="-311150" lvl="0" marL="457200" rtl="0" algn="l">
              <a:lnSpc>
                <a:spcPct val="115000"/>
              </a:lnSpc>
              <a:spcBef>
                <a:spcPts val="1000"/>
              </a:spcBef>
              <a:spcAft>
                <a:spcPts val="0"/>
              </a:spcAft>
              <a:buClr>
                <a:schemeClr val="dk2"/>
              </a:buClr>
              <a:buSzPts val="1300"/>
              <a:buAutoNum type="arabicPeriod"/>
            </a:pPr>
            <a:r>
              <a:rPr lang="en" sz="1300">
                <a:solidFill>
                  <a:schemeClr val="dk2"/>
                </a:solidFill>
              </a:rPr>
              <a:t>Holidays (binary).</a:t>
            </a:r>
            <a:endParaRPr sz="1300">
              <a:solidFill>
                <a:schemeClr val="dk2"/>
              </a:solidFill>
            </a:endParaRPr>
          </a:p>
          <a:p>
            <a:pPr indent="-311150" lvl="0" marL="457200" rtl="0" algn="l">
              <a:lnSpc>
                <a:spcPct val="115000"/>
              </a:lnSpc>
              <a:spcBef>
                <a:spcPts val="1000"/>
              </a:spcBef>
              <a:spcAft>
                <a:spcPts val="0"/>
              </a:spcAft>
              <a:buClr>
                <a:schemeClr val="dk2"/>
              </a:buClr>
              <a:buSzPts val="1300"/>
              <a:buAutoNum type="arabicPeriod"/>
            </a:pPr>
            <a:r>
              <a:rPr lang="en" sz="1300">
                <a:solidFill>
                  <a:schemeClr val="dk2"/>
                </a:solidFill>
              </a:rPr>
              <a:t>PCA component (pc1) combining key features from clustering.</a:t>
            </a:r>
            <a:endParaRPr sz="1300">
              <a:solidFill>
                <a:schemeClr val="dk2"/>
              </a:solidFill>
            </a:endParaRPr>
          </a:p>
          <a:p>
            <a:pPr indent="0" lvl="0" marL="0" rtl="0" algn="l">
              <a:lnSpc>
                <a:spcPct val="115000"/>
              </a:lnSpc>
              <a:spcBef>
                <a:spcPts val="1000"/>
              </a:spcBef>
              <a:spcAft>
                <a:spcPts val="0"/>
              </a:spcAft>
              <a:buNone/>
            </a:pPr>
            <a:r>
              <a:t/>
            </a:r>
            <a:endParaRPr sz="1300">
              <a:solidFill>
                <a:schemeClr val="dk2"/>
              </a:solidFill>
            </a:endParaRPr>
          </a:p>
          <a:p>
            <a:pPr indent="0" lvl="0" marL="0" rtl="0" algn="l">
              <a:lnSpc>
                <a:spcPct val="115000"/>
              </a:lnSpc>
              <a:spcBef>
                <a:spcPts val="1000"/>
              </a:spcBef>
              <a:spcAft>
                <a:spcPts val="0"/>
              </a:spcAft>
              <a:buNone/>
            </a:pPr>
            <a:r>
              <a:rPr b="1" lang="en" sz="1500">
                <a:solidFill>
                  <a:schemeClr val="dk2"/>
                </a:solidFill>
              </a:rPr>
              <a:t>Objective:</a:t>
            </a:r>
            <a:endParaRPr b="1" sz="1500">
              <a:solidFill>
                <a:schemeClr val="dk2"/>
              </a:solidFill>
            </a:endParaRPr>
          </a:p>
          <a:p>
            <a:pPr indent="-311150" lvl="0" marL="457200" rtl="0" algn="l">
              <a:lnSpc>
                <a:spcPct val="115000"/>
              </a:lnSpc>
              <a:spcBef>
                <a:spcPts val="1000"/>
              </a:spcBef>
              <a:spcAft>
                <a:spcPts val="0"/>
              </a:spcAft>
              <a:buClr>
                <a:schemeClr val="dk2"/>
              </a:buClr>
              <a:buSzPts val="1300"/>
              <a:buChar char="-"/>
            </a:pPr>
            <a:r>
              <a:rPr lang="en" sz="1300">
                <a:solidFill>
                  <a:schemeClr val="dk2"/>
                </a:solidFill>
              </a:rPr>
              <a:t>Prediction of the afternoon counts (12:00 to 18:00)</a:t>
            </a:r>
            <a:endParaRPr sz="1300">
              <a:solidFill>
                <a:schemeClr val="dk2"/>
              </a:solidFill>
            </a:endParaRPr>
          </a:p>
        </p:txBody>
      </p:sp>
      <p:sp>
        <p:nvSpPr>
          <p:cNvPr id="318" name="Google Shape;318;p46"/>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2" name="Shape 322"/>
        <p:cNvGrpSpPr/>
        <p:nvPr/>
      </p:nvGrpSpPr>
      <p:grpSpPr>
        <a:xfrm>
          <a:off x="0" y="0"/>
          <a:ext cx="0" cy="0"/>
          <a:chOff x="0" y="0"/>
          <a:chExt cx="0" cy="0"/>
        </a:xfrm>
      </p:grpSpPr>
      <p:sp>
        <p:nvSpPr>
          <p:cNvPr id="323" name="Google Shape;323;p47"/>
          <p:cNvSpPr txBox="1"/>
          <p:nvPr>
            <p:ph idx="4294967295"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500">
                <a:latin typeface="Proxima Nova"/>
                <a:ea typeface="Proxima Nova"/>
                <a:cs typeface="Proxima Nova"/>
                <a:sym typeface="Proxima Nova"/>
              </a:rPr>
              <a:t>Regression Results</a:t>
            </a:r>
            <a:endParaRPr/>
          </a:p>
          <a:p>
            <a:pPr indent="0" lvl="0" marL="0" marR="0" rtl="0" algn="ctr">
              <a:lnSpc>
                <a:spcPct val="100000"/>
              </a:lnSpc>
              <a:spcBef>
                <a:spcPts val="0"/>
              </a:spcBef>
              <a:spcAft>
                <a:spcPts val="0"/>
              </a:spcAft>
              <a:buNone/>
            </a:pPr>
            <a:r>
              <a:t/>
            </a:r>
            <a:endParaRPr sz="3500">
              <a:latin typeface="Proxima Nova"/>
              <a:ea typeface="Proxima Nova"/>
              <a:cs typeface="Proxima Nova"/>
              <a:sym typeface="Proxima Nova"/>
            </a:endParaRPr>
          </a:p>
        </p:txBody>
      </p:sp>
      <p:sp>
        <p:nvSpPr>
          <p:cNvPr id="324" name="Google Shape;324;p47"/>
          <p:cNvSpPr txBox="1"/>
          <p:nvPr/>
        </p:nvSpPr>
        <p:spPr>
          <a:xfrm>
            <a:off x="648075" y="1213100"/>
            <a:ext cx="7858800" cy="304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500">
                <a:solidFill>
                  <a:schemeClr val="dk2"/>
                </a:solidFill>
              </a:rPr>
              <a:t>Model Performance:</a:t>
            </a:r>
            <a:endParaRPr b="1" sz="1500">
              <a:solidFill>
                <a:schemeClr val="dk2"/>
              </a:solidFill>
            </a:endParaRPr>
          </a:p>
          <a:p>
            <a:pPr indent="-311150" lvl="0" marL="457200" rtl="0" algn="l">
              <a:lnSpc>
                <a:spcPct val="115000"/>
              </a:lnSpc>
              <a:spcBef>
                <a:spcPts val="1000"/>
              </a:spcBef>
              <a:spcAft>
                <a:spcPts val="0"/>
              </a:spcAft>
              <a:buClr>
                <a:schemeClr val="dk2"/>
              </a:buClr>
              <a:buSzPts val="1300"/>
              <a:buChar char="-"/>
            </a:pPr>
            <a:r>
              <a:rPr lang="en" sz="1300">
                <a:solidFill>
                  <a:schemeClr val="dk2"/>
                </a:solidFill>
              </a:rPr>
              <a:t>Model Intercept: 403.457</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Model Coefficient: 0.577</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R² Score: 0.786</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Mean Squared Error (MSE): 101,651.502</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Mean Absolute Error (MAE): 214.943</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Root Mean Squared Error (RMSE): 318.828</a:t>
            </a:r>
            <a:endParaRPr sz="1300">
              <a:solidFill>
                <a:schemeClr val="dk2"/>
              </a:solidFill>
            </a:endParaRPr>
          </a:p>
          <a:p>
            <a:pPr indent="0" lvl="0" marL="457200" rtl="0" algn="l">
              <a:lnSpc>
                <a:spcPct val="115000"/>
              </a:lnSpc>
              <a:spcBef>
                <a:spcPts val="1000"/>
              </a:spcBef>
              <a:spcAft>
                <a:spcPts val="0"/>
              </a:spcAft>
              <a:buNone/>
            </a:pPr>
            <a:r>
              <a:t/>
            </a:r>
            <a:endParaRPr sz="100">
              <a:solidFill>
                <a:schemeClr val="dk2"/>
              </a:solidFill>
            </a:endParaRPr>
          </a:p>
          <a:p>
            <a:pPr indent="0" lvl="0" marL="0" rtl="0" algn="l">
              <a:lnSpc>
                <a:spcPct val="115000"/>
              </a:lnSpc>
              <a:spcBef>
                <a:spcPts val="1000"/>
              </a:spcBef>
              <a:spcAft>
                <a:spcPts val="0"/>
              </a:spcAft>
              <a:buNone/>
            </a:pPr>
            <a:r>
              <a:rPr b="1" lang="en" sz="1300">
                <a:solidFill>
                  <a:schemeClr val="dk2"/>
                </a:solidFill>
              </a:rPr>
              <a:t>Results:</a:t>
            </a:r>
            <a:endParaRPr b="1" sz="1300">
              <a:solidFill>
                <a:schemeClr val="dk2"/>
              </a:solidFill>
            </a:endParaRPr>
          </a:p>
          <a:p>
            <a:pPr indent="-311150" lvl="0" marL="457200" marR="0" rtl="0" algn="l">
              <a:lnSpc>
                <a:spcPct val="115000"/>
              </a:lnSpc>
              <a:spcBef>
                <a:spcPts val="1000"/>
              </a:spcBef>
              <a:spcAft>
                <a:spcPts val="0"/>
              </a:spcAft>
              <a:buClr>
                <a:schemeClr val="dk2"/>
              </a:buClr>
              <a:buSzPts val="1300"/>
              <a:buChar char="-"/>
            </a:pPr>
            <a:r>
              <a:rPr lang="en" sz="1300">
                <a:solidFill>
                  <a:schemeClr val="dk2"/>
                </a:solidFill>
              </a:rPr>
              <a:t>Strong correlation between morning and afternoon counts (correlation coefficient: 0.81).</a:t>
            </a:r>
            <a:endParaRPr sz="1300">
              <a:solidFill>
                <a:schemeClr val="dk2"/>
              </a:solidFill>
            </a:endParaRPr>
          </a:p>
          <a:p>
            <a:pPr indent="-311150" lvl="0" marL="457200" marR="0" rtl="0" algn="l">
              <a:lnSpc>
                <a:spcPct val="115000"/>
              </a:lnSpc>
              <a:spcBef>
                <a:spcPts val="0"/>
              </a:spcBef>
              <a:spcAft>
                <a:spcPts val="0"/>
              </a:spcAft>
              <a:buClr>
                <a:schemeClr val="dk2"/>
              </a:buClr>
              <a:buSzPts val="1300"/>
              <a:buChar char="-"/>
            </a:pPr>
            <a:r>
              <a:rPr lang="en" sz="1300">
                <a:solidFill>
                  <a:schemeClr val="dk2"/>
                </a:solidFill>
              </a:rPr>
              <a:t>Weekends and holidays negatively impact cyclist counts.</a:t>
            </a:r>
            <a:endParaRPr sz="1300">
              <a:solidFill>
                <a:schemeClr val="dk2"/>
              </a:solidFill>
            </a:endParaRPr>
          </a:p>
        </p:txBody>
      </p:sp>
      <p:sp>
        <p:nvSpPr>
          <p:cNvPr id="325" name="Google Shape;325;p47"/>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47"/>
          <p:cNvPicPr preferRelativeResize="0"/>
          <p:nvPr/>
        </p:nvPicPr>
        <p:blipFill>
          <a:blip r:embed="rId3">
            <a:alphaModFix/>
          </a:blip>
          <a:stretch>
            <a:fillRect/>
          </a:stretch>
        </p:blipFill>
        <p:spPr>
          <a:xfrm>
            <a:off x="5524150" y="1213100"/>
            <a:ext cx="2982725" cy="23090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0" name="Shape 330"/>
        <p:cNvGrpSpPr/>
        <p:nvPr/>
      </p:nvGrpSpPr>
      <p:grpSpPr>
        <a:xfrm>
          <a:off x="0" y="0"/>
          <a:ext cx="0" cy="0"/>
          <a:chOff x="0" y="0"/>
          <a:chExt cx="0" cy="0"/>
        </a:xfrm>
      </p:grpSpPr>
      <p:sp>
        <p:nvSpPr>
          <p:cNvPr id="331" name="Google Shape;331;p48"/>
          <p:cNvSpPr txBox="1"/>
          <p:nvPr>
            <p:ph idx="4294967295"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500">
                <a:latin typeface="Proxima Nova"/>
                <a:ea typeface="Proxima Nova"/>
                <a:cs typeface="Proxima Nova"/>
                <a:sym typeface="Proxima Nova"/>
              </a:rPr>
              <a:t>Comparison of Regression Models</a:t>
            </a:r>
            <a:endParaRPr sz="3500">
              <a:latin typeface="Proxima Nova"/>
              <a:ea typeface="Proxima Nova"/>
              <a:cs typeface="Proxima Nova"/>
              <a:sym typeface="Proxima Nova"/>
            </a:endParaRPr>
          </a:p>
        </p:txBody>
      </p:sp>
      <p:sp>
        <p:nvSpPr>
          <p:cNvPr id="332" name="Google Shape;332;p48"/>
          <p:cNvSpPr txBox="1"/>
          <p:nvPr/>
        </p:nvSpPr>
        <p:spPr>
          <a:xfrm>
            <a:off x="648075" y="1213100"/>
            <a:ext cx="7858800" cy="355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300">
                <a:solidFill>
                  <a:schemeClr val="dk2"/>
                </a:solidFill>
              </a:rPr>
              <a:t>Model 1 (All Counts):</a:t>
            </a:r>
            <a:endParaRPr b="1" sz="1300">
              <a:solidFill>
                <a:schemeClr val="dk2"/>
              </a:solidFill>
            </a:endParaRPr>
          </a:p>
          <a:p>
            <a:pPr indent="-311150" lvl="0" marL="457200" marR="0" rtl="0" algn="l">
              <a:lnSpc>
                <a:spcPct val="115000"/>
              </a:lnSpc>
              <a:spcBef>
                <a:spcPts val="1000"/>
              </a:spcBef>
              <a:spcAft>
                <a:spcPts val="0"/>
              </a:spcAft>
              <a:buClr>
                <a:schemeClr val="dk2"/>
              </a:buClr>
              <a:buSzPts val="1300"/>
              <a:buChar char="-"/>
            </a:pPr>
            <a:r>
              <a:rPr lang="en" sz="1300">
                <a:solidFill>
                  <a:schemeClr val="dk2"/>
                </a:solidFill>
              </a:rPr>
              <a:t>R² Score: 0.786</a:t>
            </a:r>
            <a:endParaRPr sz="1300">
              <a:solidFill>
                <a:schemeClr val="dk2"/>
              </a:solidFill>
            </a:endParaRPr>
          </a:p>
          <a:p>
            <a:pPr indent="-311150" lvl="0" marL="457200" marR="0" rtl="0" algn="l">
              <a:lnSpc>
                <a:spcPct val="115000"/>
              </a:lnSpc>
              <a:spcBef>
                <a:spcPts val="0"/>
              </a:spcBef>
              <a:spcAft>
                <a:spcPts val="0"/>
              </a:spcAft>
              <a:buClr>
                <a:schemeClr val="dk2"/>
              </a:buClr>
              <a:buSzPts val="1300"/>
              <a:buChar char="-"/>
            </a:pPr>
            <a:r>
              <a:rPr lang="en" sz="1300">
                <a:solidFill>
                  <a:schemeClr val="dk2"/>
                </a:solidFill>
              </a:rPr>
              <a:t>MSE: 101,651.50</a:t>
            </a:r>
            <a:endParaRPr sz="1300">
              <a:solidFill>
                <a:schemeClr val="dk2"/>
              </a:solidFill>
            </a:endParaRPr>
          </a:p>
          <a:p>
            <a:pPr indent="-311150" lvl="0" marL="457200" marR="0" rtl="0" algn="l">
              <a:lnSpc>
                <a:spcPct val="115000"/>
              </a:lnSpc>
              <a:spcBef>
                <a:spcPts val="0"/>
              </a:spcBef>
              <a:spcAft>
                <a:spcPts val="0"/>
              </a:spcAft>
              <a:buClr>
                <a:schemeClr val="dk2"/>
              </a:buClr>
              <a:buSzPts val="1300"/>
              <a:buChar char="-"/>
            </a:pPr>
            <a:r>
              <a:rPr lang="en" sz="1300">
                <a:solidFill>
                  <a:schemeClr val="dk2"/>
                </a:solidFill>
              </a:rPr>
              <a:t>MAE: 214.943</a:t>
            </a:r>
            <a:endParaRPr sz="1300">
              <a:solidFill>
                <a:schemeClr val="dk2"/>
              </a:solidFill>
            </a:endParaRPr>
          </a:p>
          <a:p>
            <a:pPr indent="-311150" lvl="0" marL="457200" marR="0" rtl="0" algn="l">
              <a:lnSpc>
                <a:spcPct val="115000"/>
              </a:lnSpc>
              <a:spcBef>
                <a:spcPts val="0"/>
              </a:spcBef>
              <a:spcAft>
                <a:spcPts val="0"/>
              </a:spcAft>
              <a:buClr>
                <a:schemeClr val="dk2"/>
              </a:buClr>
              <a:buSzPts val="1300"/>
              <a:buChar char="-"/>
            </a:pPr>
            <a:r>
              <a:rPr lang="en" sz="1300">
                <a:solidFill>
                  <a:schemeClr val="dk2"/>
                </a:solidFill>
              </a:rPr>
              <a:t>RMSE: 318.828</a:t>
            </a:r>
            <a:endParaRPr sz="1300">
              <a:solidFill>
                <a:schemeClr val="dk2"/>
              </a:solidFill>
            </a:endParaRPr>
          </a:p>
          <a:p>
            <a:pPr indent="0" lvl="0" marL="0" rtl="0" algn="l">
              <a:lnSpc>
                <a:spcPct val="115000"/>
              </a:lnSpc>
              <a:spcBef>
                <a:spcPts val="1000"/>
              </a:spcBef>
              <a:spcAft>
                <a:spcPts val="0"/>
              </a:spcAft>
              <a:buNone/>
            </a:pPr>
            <a:r>
              <a:rPr b="1" lang="en" sz="1300">
                <a:solidFill>
                  <a:schemeClr val="dk2"/>
                </a:solidFill>
              </a:rPr>
              <a:t>Model 2 (90% Data after Removing Outliers):</a:t>
            </a:r>
            <a:endParaRPr b="1" sz="1300">
              <a:solidFill>
                <a:schemeClr val="dk2"/>
              </a:solidFill>
            </a:endParaRPr>
          </a:p>
          <a:p>
            <a:pPr indent="-311150" lvl="0" marL="457200" marR="0" rtl="0" algn="l">
              <a:lnSpc>
                <a:spcPct val="115000"/>
              </a:lnSpc>
              <a:spcBef>
                <a:spcPts val="1000"/>
              </a:spcBef>
              <a:spcAft>
                <a:spcPts val="0"/>
              </a:spcAft>
              <a:buClr>
                <a:schemeClr val="dk2"/>
              </a:buClr>
              <a:buSzPts val="1300"/>
              <a:buChar char="-"/>
            </a:pPr>
            <a:r>
              <a:rPr lang="en" sz="1300">
                <a:solidFill>
                  <a:schemeClr val="dk2"/>
                </a:solidFill>
              </a:rPr>
              <a:t>R² Score: 0.703</a:t>
            </a:r>
            <a:endParaRPr sz="1300">
              <a:solidFill>
                <a:schemeClr val="dk2"/>
              </a:solidFill>
            </a:endParaRPr>
          </a:p>
          <a:p>
            <a:pPr indent="-311150" lvl="0" marL="457200" marR="0" rtl="0" algn="l">
              <a:lnSpc>
                <a:spcPct val="115000"/>
              </a:lnSpc>
              <a:spcBef>
                <a:spcPts val="0"/>
              </a:spcBef>
              <a:spcAft>
                <a:spcPts val="0"/>
              </a:spcAft>
              <a:buClr>
                <a:schemeClr val="dk2"/>
              </a:buClr>
              <a:buSzPts val="1300"/>
              <a:buChar char="-"/>
            </a:pPr>
            <a:r>
              <a:rPr lang="en" sz="1300">
                <a:solidFill>
                  <a:schemeClr val="dk2"/>
                </a:solidFill>
              </a:rPr>
              <a:t>MSE: 59,786.60</a:t>
            </a:r>
            <a:endParaRPr sz="1300">
              <a:solidFill>
                <a:schemeClr val="dk2"/>
              </a:solidFill>
            </a:endParaRPr>
          </a:p>
          <a:p>
            <a:pPr indent="-311150" lvl="0" marL="457200" marR="0" rtl="0" algn="l">
              <a:lnSpc>
                <a:spcPct val="115000"/>
              </a:lnSpc>
              <a:spcBef>
                <a:spcPts val="0"/>
              </a:spcBef>
              <a:spcAft>
                <a:spcPts val="0"/>
              </a:spcAft>
              <a:buClr>
                <a:schemeClr val="dk2"/>
              </a:buClr>
              <a:buSzPts val="1300"/>
              <a:buChar char="-"/>
            </a:pPr>
            <a:r>
              <a:rPr lang="en" sz="1300">
                <a:solidFill>
                  <a:schemeClr val="dk2"/>
                </a:solidFill>
              </a:rPr>
              <a:t>MAE: 178.19</a:t>
            </a:r>
            <a:endParaRPr sz="1300">
              <a:solidFill>
                <a:schemeClr val="dk2"/>
              </a:solidFill>
            </a:endParaRPr>
          </a:p>
          <a:p>
            <a:pPr indent="-311150" lvl="0" marL="457200" marR="0" rtl="0" algn="l">
              <a:lnSpc>
                <a:spcPct val="115000"/>
              </a:lnSpc>
              <a:spcBef>
                <a:spcPts val="0"/>
              </a:spcBef>
              <a:spcAft>
                <a:spcPts val="0"/>
              </a:spcAft>
              <a:buClr>
                <a:schemeClr val="dk2"/>
              </a:buClr>
              <a:buSzPts val="1300"/>
              <a:buChar char="-"/>
            </a:pPr>
            <a:r>
              <a:rPr lang="en" sz="1300">
                <a:solidFill>
                  <a:schemeClr val="dk2"/>
                </a:solidFill>
              </a:rPr>
              <a:t>RMSE: 244.51</a:t>
            </a:r>
            <a:endParaRPr sz="1300">
              <a:solidFill>
                <a:schemeClr val="dk2"/>
              </a:solidFill>
            </a:endParaRPr>
          </a:p>
          <a:p>
            <a:pPr indent="0" lvl="0" marL="0" rtl="0" algn="l">
              <a:lnSpc>
                <a:spcPct val="115000"/>
              </a:lnSpc>
              <a:spcBef>
                <a:spcPts val="1000"/>
              </a:spcBef>
              <a:spcAft>
                <a:spcPts val="0"/>
              </a:spcAft>
              <a:buNone/>
            </a:pPr>
            <a:r>
              <a:rPr b="1" lang="en" sz="1300">
                <a:solidFill>
                  <a:schemeClr val="dk2"/>
                </a:solidFill>
              </a:rPr>
              <a:t>Results:</a:t>
            </a:r>
            <a:endParaRPr sz="1300">
              <a:solidFill>
                <a:schemeClr val="dk2"/>
              </a:solidFill>
            </a:endParaRPr>
          </a:p>
          <a:p>
            <a:pPr indent="-311150" lvl="0" marL="457200" rtl="0" algn="l">
              <a:lnSpc>
                <a:spcPct val="115000"/>
              </a:lnSpc>
              <a:spcBef>
                <a:spcPts val="1000"/>
              </a:spcBef>
              <a:spcAft>
                <a:spcPts val="0"/>
              </a:spcAft>
              <a:buClr>
                <a:schemeClr val="dk2"/>
              </a:buClr>
              <a:buSzPts val="1300"/>
              <a:buChar char="-"/>
            </a:pPr>
            <a:r>
              <a:rPr lang="en" sz="1300">
                <a:solidFill>
                  <a:schemeClr val="dk2"/>
                </a:solidFill>
              </a:rPr>
              <a:t>Model 2 has lower errors, indicating better accuracy but explains less variance.</a:t>
            </a:r>
            <a:endParaRPr sz="1500">
              <a:solidFill>
                <a:schemeClr val="dk2"/>
              </a:solidFill>
            </a:endParaRPr>
          </a:p>
        </p:txBody>
      </p:sp>
      <p:sp>
        <p:nvSpPr>
          <p:cNvPr id="333" name="Google Shape;333;p48"/>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48"/>
          <p:cNvPicPr preferRelativeResize="0"/>
          <p:nvPr/>
        </p:nvPicPr>
        <p:blipFill>
          <a:blip r:embed="rId4">
            <a:alphaModFix/>
          </a:blip>
          <a:stretch>
            <a:fillRect/>
          </a:stretch>
        </p:blipFill>
        <p:spPr>
          <a:xfrm>
            <a:off x="4572000" y="1213100"/>
            <a:ext cx="3934874" cy="304617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8" name="Shape 338"/>
        <p:cNvGrpSpPr/>
        <p:nvPr/>
      </p:nvGrpSpPr>
      <p:grpSpPr>
        <a:xfrm>
          <a:off x="0" y="0"/>
          <a:ext cx="0" cy="0"/>
          <a:chOff x="0" y="0"/>
          <a:chExt cx="0" cy="0"/>
        </a:xfrm>
      </p:grpSpPr>
      <p:sp>
        <p:nvSpPr>
          <p:cNvPr id="339" name="Google Shape;339;p49"/>
          <p:cNvSpPr txBox="1"/>
          <p:nvPr>
            <p:ph idx="4294967295"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500">
                <a:latin typeface="Proxima Nova"/>
                <a:ea typeface="Proxima Nova"/>
                <a:cs typeface="Proxima Nova"/>
                <a:sym typeface="Proxima Nova"/>
              </a:rPr>
              <a:t>C</a:t>
            </a:r>
            <a:r>
              <a:rPr lang="en" sz="3500">
                <a:latin typeface="Proxima Nova"/>
                <a:ea typeface="Proxima Nova"/>
                <a:cs typeface="Proxima Nova"/>
                <a:sym typeface="Proxima Nova"/>
              </a:rPr>
              <a:t>onclusion Regression Models</a:t>
            </a:r>
            <a:endParaRPr sz="3500">
              <a:latin typeface="Proxima Nova"/>
              <a:ea typeface="Proxima Nova"/>
              <a:cs typeface="Proxima Nova"/>
              <a:sym typeface="Proxima Nova"/>
            </a:endParaRPr>
          </a:p>
          <a:p>
            <a:pPr indent="0" lvl="0" marL="0" rtl="0" algn="ctr">
              <a:spcBef>
                <a:spcPts val="0"/>
              </a:spcBef>
              <a:spcAft>
                <a:spcPts val="0"/>
              </a:spcAft>
              <a:buNone/>
            </a:pPr>
            <a:r>
              <a:t/>
            </a:r>
            <a:endParaRPr sz="3500">
              <a:latin typeface="Proxima Nova"/>
              <a:ea typeface="Proxima Nova"/>
              <a:cs typeface="Proxima Nova"/>
              <a:sym typeface="Proxima Nova"/>
            </a:endParaRPr>
          </a:p>
        </p:txBody>
      </p:sp>
      <p:sp>
        <p:nvSpPr>
          <p:cNvPr id="340" name="Google Shape;340;p49"/>
          <p:cNvSpPr txBox="1"/>
          <p:nvPr/>
        </p:nvSpPr>
        <p:spPr>
          <a:xfrm>
            <a:off x="648075" y="1213100"/>
            <a:ext cx="7858800" cy="264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300">
                <a:solidFill>
                  <a:schemeClr val="dk2"/>
                </a:solidFill>
              </a:rPr>
              <a:t>Limitations:</a:t>
            </a:r>
            <a:endParaRPr b="1" sz="1300">
              <a:solidFill>
                <a:schemeClr val="dk2"/>
              </a:solidFill>
            </a:endParaRPr>
          </a:p>
          <a:p>
            <a:pPr indent="-311150" lvl="0" marL="457200" rtl="0" algn="l">
              <a:lnSpc>
                <a:spcPct val="115000"/>
              </a:lnSpc>
              <a:spcBef>
                <a:spcPts val="1200"/>
              </a:spcBef>
              <a:spcAft>
                <a:spcPts val="0"/>
              </a:spcAft>
              <a:buClr>
                <a:schemeClr val="dk2"/>
              </a:buClr>
              <a:buSzPts val="1300"/>
              <a:buChar char="-"/>
            </a:pPr>
            <a:r>
              <a:rPr lang="en" sz="1300">
                <a:solidFill>
                  <a:schemeClr val="dk2"/>
                </a:solidFill>
              </a:rPr>
              <a:t>PCA component difficult to interpret</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Zero counts affect model accuracy</a:t>
            </a:r>
            <a:endParaRPr sz="1300">
              <a:solidFill>
                <a:schemeClr val="dk2"/>
              </a:solidFill>
            </a:endParaRPr>
          </a:p>
          <a:p>
            <a:pPr indent="0" lvl="0" marL="0" rtl="0" algn="l">
              <a:lnSpc>
                <a:spcPct val="115000"/>
              </a:lnSpc>
              <a:spcBef>
                <a:spcPts val="1200"/>
              </a:spcBef>
              <a:spcAft>
                <a:spcPts val="0"/>
              </a:spcAft>
              <a:buNone/>
            </a:pPr>
            <a:r>
              <a:rPr b="1" lang="en" sz="1300">
                <a:solidFill>
                  <a:schemeClr val="dk2"/>
                </a:solidFill>
              </a:rPr>
              <a:t>Future Work:</a:t>
            </a:r>
            <a:endParaRPr b="1" sz="1300">
              <a:solidFill>
                <a:schemeClr val="dk2"/>
              </a:solidFill>
            </a:endParaRPr>
          </a:p>
          <a:p>
            <a:pPr indent="-311150" lvl="0" marL="457200" rtl="0" algn="l">
              <a:lnSpc>
                <a:spcPct val="115000"/>
              </a:lnSpc>
              <a:spcBef>
                <a:spcPts val="1200"/>
              </a:spcBef>
              <a:spcAft>
                <a:spcPts val="0"/>
              </a:spcAft>
              <a:buClr>
                <a:schemeClr val="dk2"/>
              </a:buClr>
              <a:buSzPts val="1300"/>
              <a:buChar char="-"/>
            </a:pPr>
            <a:r>
              <a:rPr lang="en" sz="1300">
                <a:solidFill>
                  <a:schemeClr val="dk2"/>
                </a:solidFill>
              </a:rPr>
              <a:t>Less components for the regression</a:t>
            </a:r>
            <a:endParaRPr sz="1300">
              <a:solidFill>
                <a:schemeClr val="dk2"/>
              </a:solidFill>
            </a:endParaRPr>
          </a:p>
          <a:p>
            <a:pPr indent="-311150" lvl="0" marL="457200" marR="0" rtl="0" algn="l">
              <a:lnSpc>
                <a:spcPct val="115000"/>
              </a:lnSpc>
              <a:spcBef>
                <a:spcPts val="0"/>
              </a:spcBef>
              <a:spcAft>
                <a:spcPts val="0"/>
              </a:spcAft>
              <a:buClr>
                <a:schemeClr val="dk2"/>
              </a:buClr>
              <a:buSzPts val="1300"/>
              <a:buChar char="-"/>
            </a:pPr>
            <a:r>
              <a:rPr lang="en" sz="1300">
                <a:solidFill>
                  <a:schemeClr val="dk2"/>
                </a:solidFill>
              </a:rPr>
              <a:t>Test further models (e.g., non-linear models) for better predictions.</a:t>
            </a:r>
            <a:endParaRPr sz="1300">
              <a:solidFill>
                <a:schemeClr val="dk2"/>
              </a:solidFill>
            </a:endParaRPr>
          </a:p>
          <a:p>
            <a:pPr indent="-311150" lvl="0" marL="457200" marR="0" rtl="0" algn="l">
              <a:lnSpc>
                <a:spcPct val="115000"/>
              </a:lnSpc>
              <a:spcBef>
                <a:spcPts val="0"/>
              </a:spcBef>
              <a:spcAft>
                <a:spcPts val="0"/>
              </a:spcAft>
              <a:buClr>
                <a:schemeClr val="dk2"/>
              </a:buClr>
              <a:buSzPts val="1300"/>
              <a:buChar char="-"/>
            </a:pPr>
            <a:r>
              <a:rPr lang="en" sz="1300">
                <a:solidFill>
                  <a:schemeClr val="dk2"/>
                </a:solidFill>
              </a:rPr>
              <a:t>Increase the time period (week or month to make a prediction).</a:t>
            </a:r>
            <a:endParaRPr sz="1300">
              <a:solidFill>
                <a:schemeClr val="dk2"/>
              </a:solidFill>
            </a:endParaRPr>
          </a:p>
          <a:p>
            <a:pPr indent="0" lvl="0" marL="457200" marR="0" rtl="0" algn="l">
              <a:lnSpc>
                <a:spcPct val="115000"/>
              </a:lnSpc>
              <a:spcBef>
                <a:spcPts val="1200"/>
              </a:spcBef>
              <a:spcAft>
                <a:spcPts val="1000"/>
              </a:spcAft>
              <a:buNone/>
            </a:pPr>
            <a:r>
              <a:t/>
            </a:r>
            <a:endParaRPr b="1" sz="1500">
              <a:solidFill>
                <a:schemeClr val="dk2"/>
              </a:solidFill>
            </a:endParaRPr>
          </a:p>
        </p:txBody>
      </p:sp>
      <p:sp>
        <p:nvSpPr>
          <p:cNvPr id="341" name="Google Shape;341;p49"/>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5" name="Shape 345"/>
        <p:cNvGrpSpPr/>
        <p:nvPr/>
      </p:nvGrpSpPr>
      <p:grpSpPr>
        <a:xfrm>
          <a:off x="0" y="0"/>
          <a:ext cx="0" cy="0"/>
          <a:chOff x="0" y="0"/>
          <a:chExt cx="0" cy="0"/>
        </a:xfrm>
      </p:grpSpPr>
      <p:sp>
        <p:nvSpPr>
          <p:cNvPr id="346" name="Google Shape;346;p50"/>
          <p:cNvSpPr txBox="1"/>
          <p:nvPr>
            <p:ph idx="4294967295"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500">
                <a:latin typeface="Proxima Nova"/>
                <a:ea typeface="Proxima Nova"/>
                <a:cs typeface="Proxima Nova"/>
                <a:sym typeface="Proxima Nova"/>
              </a:rPr>
              <a:t>Clustering Analysis</a:t>
            </a:r>
            <a:endParaRPr/>
          </a:p>
          <a:p>
            <a:pPr indent="0" lvl="0" marL="0" marR="0" rtl="0" algn="ctr">
              <a:lnSpc>
                <a:spcPct val="100000"/>
              </a:lnSpc>
              <a:spcBef>
                <a:spcPts val="0"/>
              </a:spcBef>
              <a:spcAft>
                <a:spcPts val="0"/>
              </a:spcAft>
              <a:buNone/>
            </a:pPr>
            <a:r>
              <a:t/>
            </a:r>
            <a:endParaRPr sz="3500">
              <a:latin typeface="Proxima Nova"/>
              <a:ea typeface="Proxima Nova"/>
              <a:cs typeface="Proxima Nova"/>
              <a:sym typeface="Proxima Nova"/>
            </a:endParaRPr>
          </a:p>
        </p:txBody>
      </p:sp>
      <p:sp>
        <p:nvSpPr>
          <p:cNvPr id="347" name="Google Shape;347;p50"/>
          <p:cNvSpPr txBox="1"/>
          <p:nvPr/>
        </p:nvSpPr>
        <p:spPr>
          <a:xfrm>
            <a:off x="648075" y="1213100"/>
            <a:ext cx="7858800" cy="342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500">
                <a:solidFill>
                  <a:schemeClr val="dk2"/>
                </a:solidFill>
              </a:rPr>
              <a:t>(</a:t>
            </a:r>
            <a:r>
              <a:rPr b="1" i="1" lang="en" sz="1500">
                <a:solidFill>
                  <a:srgbClr val="D4D4D4"/>
                </a:solidFill>
              </a:rPr>
              <a:t> </a:t>
            </a:r>
            <a:r>
              <a:rPr b="1" i="1" lang="en" sz="1500">
                <a:solidFill>
                  <a:srgbClr val="D4D4D4"/>
                </a:solidFill>
              </a:rPr>
              <a:t>Model Tested</a:t>
            </a:r>
            <a:r>
              <a:rPr b="1" i="1" lang="en" sz="1500">
                <a:solidFill>
                  <a:srgbClr val="D4D4D4"/>
                </a:solidFill>
              </a:rPr>
              <a:t>:</a:t>
            </a:r>
            <a:endParaRPr b="1" i="1" sz="1500">
              <a:solidFill>
                <a:srgbClr val="D4D4D4"/>
              </a:solidFill>
            </a:endParaRPr>
          </a:p>
          <a:p>
            <a:pPr indent="-311150" lvl="0" marL="457200" marR="0" rtl="0" algn="l">
              <a:lnSpc>
                <a:spcPct val="115000"/>
              </a:lnSpc>
              <a:spcBef>
                <a:spcPts val="1000"/>
              </a:spcBef>
              <a:spcAft>
                <a:spcPts val="0"/>
              </a:spcAft>
              <a:buClr>
                <a:srgbClr val="D4D4D4"/>
              </a:buClr>
              <a:buSzPts val="1300"/>
              <a:buAutoNum type="arabicPeriod"/>
            </a:pPr>
            <a:r>
              <a:rPr i="1" lang="en" sz="1300">
                <a:solidFill>
                  <a:srgbClr val="D4D4D4"/>
                </a:solidFill>
              </a:rPr>
              <a:t>K-Means (4 clusters, 3 features)</a:t>
            </a:r>
            <a:endParaRPr i="1" sz="1300">
              <a:solidFill>
                <a:srgbClr val="D4D4D4"/>
              </a:solidFill>
            </a:endParaRPr>
          </a:p>
          <a:p>
            <a:pPr indent="-311150" lvl="0" marL="457200" marR="0" rtl="0" algn="l">
              <a:lnSpc>
                <a:spcPct val="115000"/>
              </a:lnSpc>
              <a:spcBef>
                <a:spcPts val="1000"/>
              </a:spcBef>
              <a:spcAft>
                <a:spcPts val="0"/>
              </a:spcAft>
              <a:buClr>
                <a:srgbClr val="D4D4D4"/>
              </a:buClr>
              <a:buSzPts val="1300"/>
              <a:buAutoNum type="arabicPeriod"/>
            </a:pPr>
            <a:r>
              <a:rPr i="1" lang="en" sz="1300">
                <a:solidFill>
                  <a:srgbClr val="D4D4D4"/>
                </a:solidFill>
              </a:rPr>
              <a:t>K-Means (5 clusters, 3 features)</a:t>
            </a:r>
            <a:endParaRPr i="1" sz="1300">
              <a:solidFill>
                <a:srgbClr val="D4D4D4"/>
              </a:solidFill>
            </a:endParaRPr>
          </a:p>
          <a:p>
            <a:pPr indent="-311150" lvl="0" marL="457200" marR="0" rtl="0" algn="l">
              <a:lnSpc>
                <a:spcPct val="115000"/>
              </a:lnSpc>
              <a:spcBef>
                <a:spcPts val="1000"/>
              </a:spcBef>
              <a:spcAft>
                <a:spcPts val="0"/>
              </a:spcAft>
              <a:buClr>
                <a:srgbClr val="D4D4D4"/>
              </a:buClr>
              <a:buSzPts val="1300"/>
              <a:buAutoNum type="arabicPeriod"/>
            </a:pPr>
            <a:r>
              <a:rPr i="1" lang="en" sz="1300">
                <a:solidFill>
                  <a:srgbClr val="D4D4D4"/>
                </a:solidFill>
              </a:rPr>
              <a:t>HDBSCAN (Density-Based Spatial Clustering)</a:t>
            </a:r>
            <a:endParaRPr i="1" sz="1100">
              <a:solidFill>
                <a:srgbClr val="D4D4D4"/>
              </a:solidFill>
            </a:endParaRPr>
          </a:p>
          <a:p>
            <a:pPr indent="0" lvl="0" marL="0" rtl="0" algn="l">
              <a:lnSpc>
                <a:spcPct val="115000"/>
              </a:lnSpc>
              <a:spcBef>
                <a:spcPts val="1000"/>
              </a:spcBef>
              <a:spcAft>
                <a:spcPts val="0"/>
              </a:spcAft>
              <a:buNone/>
            </a:pPr>
            <a:r>
              <a:rPr b="1" i="1" lang="en" sz="1500">
                <a:solidFill>
                  <a:srgbClr val="D4D4D4"/>
                </a:solidFill>
              </a:rPr>
              <a:t>Best Model: K-Means (4 clusters, 3 features)</a:t>
            </a:r>
            <a:endParaRPr i="1" sz="1100">
              <a:solidFill>
                <a:srgbClr val="D4D4D4"/>
              </a:solidFill>
            </a:endParaRPr>
          </a:p>
          <a:p>
            <a:pPr indent="-311150" lvl="0" marL="457200" rtl="0" algn="l">
              <a:lnSpc>
                <a:spcPct val="115000"/>
              </a:lnSpc>
              <a:spcBef>
                <a:spcPts val="1200"/>
              </a:spcBef>
              <a:spcAft>
                <a:spcPts val="0"/>
              </a:spcAft>
              <a:buClr>
                <a:srgbClr val="D4D4D4"/>
              </a:buClr>
              <a:buSzPts val="1300"/>
              <a:buChar char="-"/>
            </a:pPr>
            <a:r>
              <a:rPr i="1" lang="en" sz="1300">
                <a:solidFill>
                  <a:srgbClr val="D4D4D4"/>
                </a:solidFill>
              </a:rPr>
              <a:t>Silhouette Score: 0.493</a:t>
            </a:r>
            <a:endParaRPr i="1" sz="1300">
              <a:solidFill>
                <a:srgbClr val="D4D4D4"/>
              </a:solidFill>
            </a:endParaRPr>
          </a:p>
          <a:p>
            <a:pPr indent="-311150" lvl="0" marL="457200" rtl="0" algn="l">
              <a:lnSpc>
                <a:spcPct val="115000"/>
              </a:lnSpc>
              <a:spcBef>
                <a:spcPts val="0"/>
              </a:spcBef>
              <a:spcAft>
                <a:spcPts val="0"/>
              </a:spcAft>
              <a:buClr>
                <a:srgbClr val="D4D4D4"/>
              </a:buClr>
              <a:buSzPts val="1300"/>
              <a:buChar char="-"/>
            </a:pPr>
            <a:r>
              <a:rPr i="1" lang="en" sz="1300">
                <a:solidFill>
                  <a:srgbClr val="D4D4D4"/>
                </a:solidFill>
              </a:rPr>
              <a:t>Clusters Identified:</a:t>
            </a:r>
            <a:endParaRPr i="1" sz="1300">
              <a:solidFill>
                <a:srgbClr val="D4D4D4"/>
              </a:solidFill>
            </a:endParaRPr>
          </a:p>
          <a:p>
            <a:pPr indent="-298450" lvl="3" marL="1828800" rtl="0" algn="l">
              <a:lnSpc>
                <a:spcPct val="115000"/>
              </a:lnSpc>
              <a:spcBef>
                <a:spcPts val="0"/>
              </a:spcBef>
              <a:spcAft>
                <a:spcPts val="0"/>
              </a:spcAft>
              <a:buClr>
                <a:srgbClr val="D4D4D4"/>
              </a:buClr>
              <a:buSzPts val="1100"/>
              <a:buAutoNum type="arabicPeriod"/>
            </a:pPr>
            <a:r>
              <a:rPr i="1" lang="en" sz="1300">
                <a:solidFill>
                  <a:srgbClr val="D4D4D4"/>
                </a:solidFill>
              </a:rPr>
              <a:t>Low traffic (residential areas).</a:t>
            </a:r>
            <a:endParaRPr i="1" sz="1300">
              <a:solidFill>
                <a:srgbClr val="D4D4D4"/>
              </a:solidFill>
            </a:endParaRPr>
          </a:p>
          <a:p>
            <a:pPr indent="-298450" lvl="3" marL="1828800" rtl="0" algn="l">
              <a:lnSpc>
                <a:spcPct val="115000"/>
              </a:lnSpc>
              <a:spcBef>
                <a:spcPts val="0"/>
              </a:spcBef>
              <a:spcAft>
                <a:spcPts val="0"/>
              </a:spcAft>
              <a:buClr>
                <a:srgbClr val="D4D4D4"/>
              </a:buClr>
              <a:buSzPts val="1100"/>
              <a:buAutoNum type="arabicPeriod"/>
            </a:pPr>
            <a:r>
              <a:rPr i="1" lang="en" sz="1300">
                <a:solidFill>
                  <a:srgbClr val="D4D4D4"/>
                </a:solidFill>
              </a:rPr>
              <a:t>Medium traffic (secondary roads).</a:t>
            </a:r>
            <a:endParaRPr i="1" sz="1300">
              <a:solidFill>
                <a:srgbClr val="D4D4D4"/>
              </a:solidFill>
            </a:endParaRPr>
          </a:p>
          <a:p>
            <a:pPr indent="-298450" lvl="3" marL="1828800" rtl="0" algn="l">
              <a:lnSpc>
                <a:spcPct val="115000"/>
              </a:lnSpc>
              <a:spcBef>
                <a:spcPts val="0"/>
              </a:spcBef>
              <a:spcAft>
                <a:spcPts val="0"/>
              </a:spcAft>
              <a:buClr>
                <a:srgbClr val="D4D4D4"/>
              </a:buClr>
              <a:buSzPts val="1100"/>
              <a:buAutoNum type="arabicPeriod"/>
            </a:pPr>
            <a:r>
              <a:rPr i="1" lang="en" sz="1300">
                <a:solidFill>
                  <a:srgbClr val="D4D4D4"/>
                </a:solidFill>
              </a:rPr>
              <a:t>High traffic (main corridors).</a:t>
            </a:r>
            <a:endParaRPr i="1" sz="1300">
              <a:solidFill>
                <a:srgbClr val="D4D4D4"/>
              </a:solidFill>
            </a:endParaRPr>
          </a:p>
          <a:p>
            <a:pPr indent="-298450" lvl="3" marL="1828800" rtl="0" algn="l">
              <a:lnSpc>
                <a:spcPct val="115000"/>
              </a:lnSpc>
              <a:spcBef>
                <a:spcPts val="0"/>
              </a:spcBef>
              <a:spcAft>
                <a:spcPts val="0"/>
              </a:spcAft>
              <a:buClr>
                <a:srgbClr val="D4D4D4"/>
              </a:buClr>
              <a:buSzPts val="1100"/>
              <a:buAutoNum type="arabicPeriod"/>
            </a:pPr>
            <a:r>
              <a:rPr i="1" lang="en" sz="1300">
                <a:solidFill>
                  <a:srgbClr val="D4D4D4"/>
                </a:solidFill>
              </a:rPr>
              <a:t>Highest traffic (city center &amp; major routes). </a:t>
            </a:r>
            <a:r>
              <a:rPr lang="en" sz="1300">
                <a:solidFill>
                  <a:srgbClr val="D4D4D4"/>
                </a:solidFill>
              </a:rPr>
              <a:t>  )</a:t>
            </a:r>
            <a:endParaRPr sz="1300">
              <a:solidFill>
                <a:srgbClr val="D4D4D4"/>
              </a:solidFill>
            </a:endParaRPr>
          </a:p>
        </p:txBody>
      </p:sp>
      <p:sp>
        <p:nvSpPr>
          <p:cNvPr id="348" name="Google Shape;348;p50"/>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sz="3500">
                <a:latin typeface="Proxima Nova"/>
                <a:ea typeface="Proxima Nova"/>
                <a:cs typeface="Proxima Nova"/>
                <a:sym typeface="Proxima Nova"/>
              </a:rPr>
              <a:t>Objectives</a:t>
            </a:r>
            <a:endParaRPr b="1" sz="3500">
              <a:latin typeface="Proxima Nova"/>
              <a:ea typeface="Proxima Nova"/>
              <a:cs typeface="Proxima Nova"/>
              <a:sym typeface="Proxima Nova"/>
            </a:endParaRPr>
          </a:p>
        </p:txBody>
      </p:sp>
      <p:sp>
        <p:nvSpPr>
          <p:cNvPr id="87" name="Google Shape;87;p16"/>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txBox="1"/>
          <p:nvPr/>
        </p:nvSpPr>
        <p:spPr>
          <a:xfrm>
            <a:off x="629400" y="1245300"/>
            <a:ext cx="7885200" cy="3218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None/>
            </a:pPr>
            <a:r>
              <a:rPr b="1" lang="en" sz="1500">
                <a:solidFill>
                  <a:schemeClr val="dk2"/>
                </a:solidFill>
              </a:rPr>
              <a:t>The scope of our analysis:</a:t>
            </a:r>
            <a:endParaRPr b="1" sz="1500">
              <a:solidFill>
                <a:schemeClr val="dk2"/>
              </a:solidFill>
            </a:endParaRPr>
          </a:p>
          <a:p>
            <a:pPr indent="0" lvl="0" marL="0" rtl="0" algn="just">
              <a:lnSpc>
                <a:spcPct val="115000"/>
              </a:lnSpc>
              <a:spcBef>
                <a:spcPts val="1000"/>
              </a:spcBef>
              <a:spcAft>
                <a:spcPts val="0"/>
              </a:spcAft>
              <a:buNone/>
            </a:pPr>
            <a:r>
              <a:t/>
            </a:r>
            <a:endParaRPr b="1" sz="100">
              <a:solidFill>
                <a:schemeClr val="dk2"/>
              </a:solidFill>
            </a:endParaRPr>
          </a:p>
          <a:p>
            <a:pPr indent="-317500" lvl="0" marL="457200" rtl="0" algn="just">
              <a:lnSpc>
                <a:spcPct val="115000"/>
              </a:lnSpc>
              <a:spcBef>
                <a:spcPts val="1000"/>
              </a:spcBef>
              <a:spcAft>
                <a:spcPts val="0"/>
              </a:spcAft>
              <a:buClr>
                <a:schemeClr val="dk2"/>
              </a:buClr>
              <a:buSzPts val="1400"/>
              <a:buAutoNum type="arabicPeriod"/>
            </a:pPr>
            <a:r>
              <a:rPr b="1" lang="en">
                <a:solidFill>
                  <a:schemeClr val="dk2"/>
                </a:solidFill>
              </a:rPr>
              <a:t>Identify cycling traffic trends and patterns in Paris.</a:t>
            </a:r>
            <a:endParaRPr b="1">
              <a:solidFill>
                <a:schemeClr val="dk2"/>
              </a:solidFill>
            </a:endParaRPr>
          </a:p>
          <a:p>
            <a:pPr indent="-317500" lvl="0" marL="457200" rtl="0" algn="just">
              <a:lnSpc>
                <a:spcPct val="115000"/>
              </a:lnSpc>
              <a:spcBef>
                <a:spcPts val="1000"/>
              </a:spcBef>
              <a:spcAft>
                <a:spcPts val="0"/>
              </a:spcAft>
              <a:buClr>
                <a:schemeClr val="dk2"/>
              </a:buClr>
              <a:buSzPts val="1400"/>
              <a:buAutoNum type="arabicPeriod"/>
            </a:pPr>
            <a:r>
              <a:rPr b="1" lang="en">
                <a:solidFill>
                  <a:schemeClr val="dk2"/>
                </a:solidFill>
              </a:rPr>
              <a:t>Review the impact of events on bicycle usage:</a:t>
            </a:r>
            <a:endParaRPr b="1">
              <a:solidFill>
                <a:schemeClr val="dk2"/>
              </a:solidFill>
            </a:endParaRPr>
          </a:p>
          <a:p>
            <a:pPr indent="-317500" lvl="0" marL="457200" rtl="0" algn="just">
              <a:lnSpc>
                <a:spcPct val="115000"/>
              </a:lnSpc>
              <a:spcBef>
                <a:spcPts val="1000"/>
              </a:spcBef>
              <a:spcAft>
                <a:spcPts val="0"/>
              </a:spcAft>
              <a:buClr>
                <a:schemeClr val="dk2"/>
              </a:buClr>
              <a:buSzPts val="1400"/>
              <a:buChar char="-"/>
            </a:pPr>
            <a:r>
              <a:rPr lang="en">
                <a:solidFill>
                  <a:schemeClr val="dk2"/>
                </a:solidFill>
              </a:rPr>
              <a:t>Cycling-friendly initiatives taken for the 2024 Summer Olympic and Paralympic games </a:t>
            </a:r>
            <a:endParaRPr>
              <a:solidFill>
                <a:schemeClr val="dk2"/>
              </a:solidFill>
            </a:endParaRPr>
          </a:p>
          <a:p>
            <a:pPr indent="-317500" lvl="0" marL="457200" rtl="0" algn="just">
              <a:lnSpc>
                <a:spcPct val="115000"/>
              </a:lnSpc>
              <a:spcBef>
                <a:spcPts val="1000"/>
              </a:spcBef>
              <a:spcAft>
                <a:spcPts val="0"/>
              </a:spcAft>
              <a:buClr>
                <a:schemeClr val="dk2"/>
              </a:buClr>
              <a:buSzPts val="1400"/>
              <a:buAutoNum type="arabicPeriod"/>
            </a:pPr>
            <a:r>
              <a:rPr b="1" lang="en">
                <a:solidFill>
                  <a:schemeClr val="dk2"/>
                </a:solidFill>
              </a:rPr>
              <a:t>Unsupervised machine learning models: </a:t>
            </a:r>
            <a:endParaRPr b="1">
              <a:solidFill>
                <a:schemeClr val="dk2"/>
              </a:solidFill>
            </a:endParaRPr>
          </a:p>
          <a:p>
            <a:pPr indent="-317500" lvl="0" marL="457200" rtl="0" algn="just">
              <a:lnSpc>
                <a:spcPct val="115000"/>
              </a:lnSpc>
              <a:spcBef>
                <a:spcPts val="1000"/>
              </a:spcBef>
              <a:spcAft>
                <a:spcPts val="0"/>
              </a:spcAft>
              <a:buClr>
                <a:schemeClr val="dk2"/>
              </a:buClr>
              <a:buSzPts val="1400"/>
              <a:buChar char="-"/>
            </a:pPr>
            <a:r>
              <a:rPr lang="en">
                <a:solidFill>
                  <a:schemeClr val="dk2"/>
                </a:solidFill>
              </a:rPr>
              <a:t>Identify the distribution of cycling traffic patterns throughout Paris.</a:t>
            </a:r>
            <a:endParaRPr>
              <a:solidFill>
                <a:schemeClr val="dk2"/>
              </a:solidFill>
            </a:endParaRPr>
          </a:p>
          <a:p>
            <a:pPr indent="-317500" lvl="0" marL="457200" rtl="0" algn="just">
              <a:lnSpc>
                <a:spcPct val="115000"/>
              </a:lnSpc>
              <a:spcBef>
                <a:spcPts val="1000"/>
              </a:spcBef>
              <a:spcAft>
                <a:spcPts val="0"/>
              </a:spcAft>
              <a:buClr>
                <a:schemeClr val="dk2"/>
              </a:buClr>
              <a:buSzPts val="1400"/>
              <a:buAutoNum type="arabicPeriod"/>
            </a:pPr>
            <a:r>
              <a:rPr b="1" lang="en">
                <a:solidFill>
                  <a:schemeClr val="dk2"/>
                </a:solidFill>
              </a:rPr>
              <a:t>Supervised machine learning model:</a:t>
            </a:r>
            <a:endParaRPr b="1">
              <a:solidFill>
                <a:schemeClr val="dk2"/>
              </a:solidFill>
            </a:endParaRPr>
          </a:p>
          <a:p>
            <a:pPr indent="-317500" lvl="0" marL="457200" rtl="0" algn="just">
              <a:lnSpc>
                <a:spcPct val="115000"/>
              </a:lnSpc>
              <a:spcBef>
                <a:spcPts val="1000"/>
              </a:spcBef>
              <a:spcAft>
                <a:spcPts val="0"/>
              </a:spcAft>
              <a:buClr>
                <a:schemeClr val="dk2"/>
              </a:buClr>
              <a:buSzPts val="1400"/>
              <a:buChar char="-"/>
            </a:pPr>
            <a:r>
              <a:rPr lang="en">
                <a:solidFill>
                  <a:schemeClr val="dk2"/>
                </a:solidFill>
              </a:rPr>
              <a:t>Predict afternoon cyclist counts from morning cyclist counts.</a:t>
            </a:r>
            <a:endParaRPr>
              <a:solidFill>
                <a:schemeClr val="dk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b="1" lang="en" sz="3500">
                <a:latin typeface="Proxima Nova"/>
                <a:ea typeface="Proxima Nova"/>
                <a:cs typeface="Proxima Nova"/>
                <a:sym typeface="Proxima Nova"/>
              </a:rPr>
              <a:t>Data </a:t>
            </a:r>
            <a:r>
              <a:rPr lang="en" sz="3500">
                <a:latin typeface="Proxima Nova"/>
                <a:ea typeface="Proxima Nova"/>
                <a:cs typeface="Proxima Nova"/>
                <a:sym typeface="Proxima Nova"/>
              </a:rPr>
              <a:t>Exploration</a:t>
            </a:r>
            <a:endParaRPr b="1" sz="3500">
              <a:latin typeface="Proxima Nova"/>
              <a:ea typeface="Proxima Nova"/>
              <a:cs typeface="Proxima Nova"/>
              <a:sym typeface="Proxima Nova"/>
            </a:endParaRPr>
          </a:p>
        </p:txBody>
      </p:sp>
      <p:sp>
        <p:nvSpPr>
          <p:cNvPr id="94" name="Google Shape;94;p17"/>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nvSpPr>
        <p:spPr>
          <a:xfrm>
            <a:off x="530550" y="1213100"/>
            <a:ext cx="4306800" cy="31302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000"/>
              </a:spcBef>
              <a:spcAft>
                <a:spcPts val="0"/>
              </a:spcAft>
              <a:buClr>
                <a:schemeClr val="dk2"/>
              </a:buClr>
              <a:buSzPts val="1500"/>
              <a:buAutoNum type="arabicPeriod"/>
            </a:pPr>
            <a:r>
              <a:rPr b="1" lang="en" sz="1500">
                <a:solidFill>
                  <a:schemeClr val="dk2"/>
                </a:solidFill>
              </a:rPr>
              <a:t>Language used:</a:t>
            </a:r>
            <a:r>
              <a:rPr lang="en">
                <a:solidFill>
                  <a:schemeClr val="dk2"/>
                </a:solidFill>
              </a:rPr>
              <a:t> Python</a:t>
            </a:r>
            <a:endParaRPr>
              <a:solidFill>
                <a:schemeClr val="dk2"/>
              </a:solidFill>
            </a:endParaRPr>
          </a:p>
          <a:p>
            <a:pPr indent="-323850" lvl="0" marL="457200" rtl="0" algn="l">
              <a:lnSpc>
                <a:spcPct val="115000"/>
              </a:lnSpc>
              <a:spcBef>
                <a:spcPts val="1000"/>
              </a:spcBef>
              <a:spcAft>
                <a:spcPts val="0"/>
              </a:spcAft>
              <a:buClr>
                <a:schemeClr val="dk2"/>
              </a:buClr>
              <a:buSzPts val="1500"/>
              <a:buAutoNum type="arabicPeriod"/>
            </a:pPr>
            <a:r>
              <a:rPr b="1" lang="en" sz="1500">
                <a:solidFill>
                  <a:schemeClr val="dk2"/>
                </a:solidFill>
              </a:rPr>
              <a:t>Libraries used:</a:t>
            </a:r>
            <a:r>
              <a:rPr lang="en">
                <a:solidFill>
                  <a:schemeClr val="dk2"/>
                </a:solidFill>
              </a:rPr>
              <a:t> Pandas, NumPy, Matplotlib, Seaborn, Scikit-learn</a:t>
            </a:r>
            <a:endParaRPr>
              <a:solidFill>
                <a:schemeClr val="dk2"/>
              </a:solidFill>
            </a:endParaRPr>
          </a:p>
          <a:p>
            <a:pPr indent="-323850" lvl="0" marL="457200" marR="0" rtl="0" algn="l">
              <a:lnSpc>
                <a:spcPct val="115000"/>
              </a:lnSpc>
              <a:spcBef>
                <a:spcPts val="1000"/>
              </a:spcBef>
              <a:spcAft>
                <a:spcPts val="0"/>
              </a:spcAft>
              <a:buClr>
                <a:schemeClr val="dk2"/>
              </a:buClr>
              <a:buSzPts val="1500"/>
              <a:buAutoNum type="arabicPeriod"/>
            </a:pPr>
            <a:r>
              <a:rPr b="1" lang="en" sz="1500">
                <a:solidFill>
                  <a:schemeClr val="dk2"/>
                </a:solidFill>
              </a:rPr>
              <a:t>Size:</a:t>
            </a:r>
            <a:r>
              <a:rPr lang="en">
                <a:solidFill>
                  <a:schemeClr val="dk2"/>
                </a:solidFill>
              </a:rPr>
              <a:t> 945,853 rows x 16 columns</a:t>
            </a:r>
            <a:endParaRPr>
              <a:solidFill>
                <a:schemeClr val="dk2"/>
              </a:solidFill>
            </a:endParaRPr>
          </a:p>
          <a:p>
            <a:pPr indent="-323850" lvl="0" marL="457200" rtl="0" algn="l">
              <a:lnSpc>
                <a:spcPct val="115000"/>
              </a:lnSpc>
              <a:spcBef>
                <a:spcPts val="1000"/>
              </a:spcBef>
              <a:spcAft>
                <a:spcPts val="0"/>
              </a:spcAft>
              <a:buClr>
                <a:schemeClr val="dk2"/>
              </a:buClr>
              <a:buSzPts val="1500"/>
              <a:buAutoNum type="arabicPeriod"/>
            </a:pPr>
            <a:r>
              <a:rPr b="1" lang="en" sz="1500">
                <a:solidFill>
                  <a:schemeClr val="dk2"/>
                </a:solidFill>
              </a:rPr>
              <a:t>Period:</a:t>
            </a:r>
            <a:r>
              <a:rPr b="1" lang="en">
                <a:solidFill>
                  <a:schemeClr val="dk2"/>
                </a:solidFill>
              </a:rPr>
              <a:t> </a:t>
            </a:r>
            <a:r>
              <a:rPr lang="en">
                <a:solidFill>
                  <a:schemeClr val="dk2"/>
                </a:solidFill>
              </a:rPr>
              <a:t>2022-2024</a:t>
            </a:r>
            <a:endParaRPr b="1">
              <a:solidFill>
                <a:schemeClr val="dk2"/>
              </a:solidFill>
            </a:endParaRPr>
          </a:p>
          <a:p>
            <a:pPr indent="-323850" lvl="0" marL="457200" rtl="0" algn="l">
              <a:lnSpc>
                <a:spcPct val="115000"/>
              </a:lnSpc>
              <a:spcBef>
                <a:spcPts val="1000"/>
              </a:spcBef>
              <a:spcAft>
                <a:spcPts val="0"/>
              </a:spcAft>
              <a:buClr>
                <a:schemeClr val="dk2"/>
              </a:buClr>
              <a:buSzPts val="1500"/>
              <a:buAutoNum type="arabicPeriod"/>
            </a:pPr>
            <a:r>
              <a:rPr b="1" lang="en" sz="1500">
                <a:solidFill>
                  <a:schemeClr val="dk2"/>
                </a:solidFill>
              </a:rPr>
              <a:t>Numeric variable: </a:t>
            </a:r>
            <a:r>
              <a:rPr lang="en">
                <a:solidFill>
                  <a:schemeClr val="dk2"/>
                </a:solidFill>
              </a:rPr>
              <a:t>‘Hourly Count’</a:t>
            </a:r>
            <a:endParaRPr b="1">
              <a:solidFill>
                <a:schemeClr val="dk2"/>
              </a:solidFill>
            </a:endParaRPr>
          </a:p>
          <a:p>
            <a:pPr indent="-323850" lvl="0" marL="457200" rtl="0" algn="l">
              <a:lnSpc>
                <a:spcPct val="115000"/>
              </a:lnSpc>
              <a:spcBef>
                <a:spcPts val="1000"/>
              </a:spcBef>
              <a:spcAft>
                <a:spcPts val="1000"/>
              </a:spcAft>
              <a:buClr>
                <a:schemeClr val="dk2"/>
              </a:buClr>
              <a:buSzPts val="1500"/>
              <a:buAutoNum type="arabicPeriod"/>
            </a:pPr>
            <a:r>
              <a:rPr b="1" lang="en" sz="1500">
                <a:solidFill>
                  <a:schemeClr val="dk2"/>
                </a:solidFill>
              </a:rPr>
              <a:t>Categorical variables:</a:t>
            </a:r>
            <a:r>
              <a:rPr lang="en">
                <a:solidFill>
                  <a:schemeClr val="dk2"/>
                </a:solidFill>
              </a:rPr>
              <a:t> e.g., ‘Counting Site Name’, ‘Count Date and Time’ and ‘Geo Coordinates’</a:t>
            </a:r>
            <a:endParaRPr b="1" sz="1700"/>
          </a:p>
        </p:txBody>
      </p:sp>
      <p:pic>
        <p:nvPicPr>
          <p:cNvPr id="96" name="Google Shape;96;p17"/>
          <p:cNvPicPr preferRelativeResize="0"/>
          <p:nvPr/>
        </p:nvPicPr>
        <p:blipFill>
          <a:blip r:embed="rId3">
            <a:alphaModFix/>
          </a:blip>
          <a:stretch>
            <a:fillRect/>
          </a:stretch>
        </p:blipFill>
        <p:spPr>
          <a:xfrm>
            <a:off x="5235875" y="1260000"/>
            <a:ext cx="3209151" cy="3209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sz="3500">
                <a:latin typeface="Proxima Nova"/>
                <a:ea typeface="Proxima Nova"/>
                <a:cs typeface="Proxima Nova"/>
                <a:sym typeface="Proxima Nova"/>
              </a:rPr>
              <a:t>Descriptive Statistics</a:t>
            </a:r>
            <a:endParaRPr b="1" sz="3500">
              <a:latin typeface="Proxima Nova"/>
              <a:ea typeface="Proxima Nova"/>
              <a:cs typeface="Proxima Nova"/>
              <a:sym typeface="Proxima Nova"/>
            </a:endParaRPr>
          </a:p>
        </p:txBody>
      </p:sp>
      <p:sp>
        <p:nvSpPr>
          <p:cNvPr id="102" name="Google Shape;102;p18"/>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 name="Google Shape;103;p18"/>
          <p:cNvPicPr preferRelativeResize="0"/>
          <p:nvPr/>
        </p:nvPicPr>
        <p:blipFill>
          <a:blip r:embed="rId3">
            <a:alphaModFix/>
          </a:blip>
          <a:stretch>
            <a:fillRect/>
          </a:stretch>
        </p:blipFill>
        <p:spPr>
          <a:xfrm>
            <a:off x="6324875" y="1341388"/>
            <a:ext cx="1730900" cy="2987175"/>
          </a:xfrm>
          <a:prstGeom prst="rect">
            <a:avLst/>
          </a:prstGeom>
          <a:noFill/>
          <a:ln>
            <a:noFill/>
          </a:ln>
        </p:spPr>
      </p:pic>
      <p:sp>
        <p:nvSpPr>
          <p:cNvPr id="104" name="Google Shape;104;p18"/>
          <p:cNvSpPr txBox="1"/>
          <p:nvPr/>
        </p:nvSpPr>
        <p:spPr>
          <a:xfrm>
            <a:off x="530550" y="1213100"/>
            <a:ext cx="5607900" cy="270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500">
                <a:solidFill>
                  <a:schemeClr val="dk2"/>
                </a:solidFill>
              </a:rPr>
              <a:t>Findings :</a:t>
            </a:r>
            <a:endParaRPr b="1" sz="1500">
              <a:solidFill>
                <a:schemeClr val="dk2"/>
              </a:solidFill>
            </a:endParaRPr>
          </a:p>
          <a:p>
            <a:pPr indent="-323850" lvl="0" marL="457200" rtl="0" algn="l">
              <a:lnSpc>
                <a:spcPct val="115000"/>
              </a:lnSpc>
              <a:spcBef>
                <a:spcPts val="1000"/>
              </a:spcBef>
              <a:spcAft>
                <a:spcPts val="0"/>
              </a:spcAft>
              <a:buClr>
                <a:schemeClr val="dk2"/>
              </a:buClr>
              <a:buSzPts val="1500"/>
              <a:buAutoNum type="arabicPeriod"/>
            </a:pPr>
            <a:r>
              <a:rPr b="1" lang="en" sz="1500">
                <a:solidFill>
                  <a:schemeClr val="dk2"/>
                </a:solidFill>
              </a:rPr>
              <a:t>High variability:  </a:t>
            </a:r>
            <a:endParaRPr b="1" sz="1300">
              <a:solidFill>
                <a:schemeClr val="dk2"/>
              </a:solidFill>
            </a:endParaRPr>
          </a:p>
          <a:p>
            <a:pPr indent="-317500" lvl="0" marL="457200" rtl="0" algn="l">
              <a:lnSpc>
                <a:spcPct val="115000"/>
              </a:lnSpc>
              <a:spcBef>
                <a:spcPts val="1000"/>
              </a:spcBef>
              <a:spcAft>
                <a:spcPts val="0"/>
              </a:spcAft>
              <a:buSzPts val="1400"/>
              <a:buChar char="-"/>
            </a:pPr>
            <a:r>
              <a:rPr lang="en">
                <a:solidFill>
                  <a:schemeClr val="dk2"/>
                </a:solidFill>
              </a:rPr>
              <a:t>Low mean (~79) and high standard deviation (~109)  </a:t>
            </a:r>
            <a:endParaRPr>
              <a:solidFill>
                <a:schemeClr val="dk2"/>
              </a:solidFill>
            </a:endParaRPr>
          </a:p>
          <a:p>
            <a:pPr indent="-317500" lvl="0" marL="457200" rtl="0" algn="l">
              <a:lnSpc>
                <a:spcPct val="115000"/>
              </a:lnSpc>
              <a:spcBef>
                <a:spcPts val="1000"/>
              </a:spcBef>
              <a:spcAft>
                <a:spcPts val="0"/>
              </a:spcAft>
              <a:buClr>
                <a:schemeClr val="dk2"/>
              </a:buClr>
              <a:buSzPts val="1400"/>
              <a:buAutoNum type="arabicPeriod"/>
            </a:pPr>
            <a:r>
              <a:rPr b="1" lang="en">
                <a:solidFill>
                  <a:schemeClr val="dk2"/>
                </a:solidFill>
              </a:rPr>
              <a:t>Fluctuations in hourly cyclist counts:</a:t>
            </a:r>
            <a:endParaRPr b="1">
              <a:solidFill>
                <a:schemeClr val="dk2"/>
              </a:solidFill>
            </a:endParaRPr>
          </a:p>
          <a:p>
            <a:pPr indent="-317500" lvl="0" marL="457200" rtl="0" algn="l">
              <a:lnSpc>
                <a:spcPct val="115000"/>
              </a:lnSpc>
              <a:spcBef>
                <a:spcPts val="1000"/>
              </a:spcBef>
              <a:spcAft>
                <a:spcPts val="0"/>
              </a:spcAft>
              <a:buClr>
                <a:schemeClr val="dk2"/>
              </a:buClr>
              <a:buSzPts val="1400"/>
              <a:buChar char="-"/>
            </a:pPr>
            <a:r>
              <a:rPr lang="en">
                <a:solidFill>
                  <a:schemeClr val="dk2"/>
                </a:solidFill>
              </a:rPr>
              <a:t>First quartile (Q1 = 12) and Third quartile (Q3 = 98) </a:t>
            </a:r>
            <a:endParaRPr>
              <a:solidFill>
                <a:schemeClr val="dk2"/>
              </a:solidFill>
            </a:endParaRPr>
          </a:p>
          <a:p>
            <a:pPr indent="-323850" lvl="0" marL="457200" rtl="0" algn="l">
              <a:lnSpc>
                <a:spcPct val="115000"/>
              </a:lnSpc>
              <a:spcBef>
                <a:spcPts val="1000"/>
              </a:spcBef>
              <a:spcAft>
                <a:spcPts val="0"/>
              </a:spcAft>
              <a:buClr>
                <a:schemeClr val="dk2"/>
              </a:buClr>
              <a:buSzPts val="1500"/>
              <a:buAutoNum type="arabicPeriod"/>
            </a:pPr>
            <a:r>
              <a:rPr b="1" lang="en" sz="1500">
                <a:solidFill>
                  <a:schemeClr val="dk2"/>
                </a:solidFill>
              </a:rPr>
              <a:t>Potential outliers: </a:t>
            </a:r>
            <a:endParaRPr b="1" sz="1500">
              <a:solidFill>
                <a:schemeClr val="dk2"/>
              </a:solidFill>
            </a:endParaRPr>
          </a:p>
          <a:p>
            <a:pPr indent="-317500" lvl="0" marL="457200" rtl="0" algn="l">
              <a:lnSpc>
                <a:spcPct val="115000"/>
              </a:lnSpc>
              <a:spcBef>
                <a:spcPts val="1000"/>
              </a:spcBef>
              <a:spcAft>
                <a:spcPts val="1000"/>
              </a:spcAft>
              <a:buClr>
                <a:schemeClr val="dk2"/>
              </a:buClr>
              <a:buSzPts val="1400"/>
              <a:buChar char="-"/>
            </a:pPr>
            <a:r>
              <a:rPr lang="en">
                <a:solidFill>
                  <a:schemeClr val="dk2"/>
                </a:solidFill>
              </a:rPr>
              <a:t> Wide range between the minimum (0) and maximum (8190)</a:t>
            </a:r>
            <a:endParaRPr b="1" sz="15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sz="3500">
                <a:latin typeface="Proxima Nova"/>
                <a:ea typeface="Proxima Nova"/>
                <a:cs typeface="Proxima Nova"/>
                <a:sym typeface="Proxima Nova"/>
              </a:rPr>
              <a:t>Data Processing</a:t>
            </a:r>
            <a:endParaRPr b="1" sz="3500">
              <a:latin typeface="Proxima Nova"/>
              <a:ea typeface="Proxima Nova"/>
              <a:cs typeface="Proxima Nova"/>
              <a:sym typeface="Proxima Nova"/>
            </a:endParaRPr>
          </a:p>
        </p:txBody>
      </p:sp>
      <p:sp>
        <p:nvSpPr>
          <p:cNvPr id="110" name="Google Shape;110;p19"/>
          <p:cNvSpPr txBox="1"/>
          <p:nvPr/>
        </p:nvSpPr>
        <p:spPr>
          <a:xfrm>
            <a:off x="530550" y="1213100"/>
            <a:ext cx="3628200" cy="260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AutoNum type="arabicPeriod"/>
            </a:pPr>
            <a:r>
              <a:rPr b="1" lang="en" sz="1500">
                <a:solidFill>
                  <a:schemeClr val="dk2"/>
                </a:solidFill>
              </a:rPr>
              <a:t>Duplicates:</a:t>
            </a:r>
            <a:r>
              <a:rPr lang="en">
                <a:solidFill>
                  <a:schemeClr val="dk2"/>
                </a:solidFill>
              </a:rPr>
              <a:t> No duplicates </a:t>
            </a:r>
            <a:endParaRPr>
              <a:solidFill>
                <a:schemeClr val="dk2"/>
              </a:solidFill>
            </a:endParaRPr>
          </a:p>
          <a:p>
            <a:pPr indent="-317500" lvl="0" marL="457200" rtl="0" algn="l">
              <a:lnSpc>
                <a:spcPct val="115000"/>
              </a:lnSpc>
              <a:spcBef>
                <a:spcPts val="1000"/>
              </a:spcBef>
              <a:spcAft>
                <a:spcPts val="0"/>
              </a:spcAft>
              <a:buClr>
                <a:schemeClr val="dk2"/>
              </a:buClr>
              <a:buSzPts val="1400"/>
              <a:buAutoNum type="arabicPeriod"/>
            </a:pPr>
            <a:r>
              <a:rPr b="1" lang="en" sz="1500">
                <a:solidFill>
                  <a:schemeClr val="dk2"/>
                </a:solidFill>
              </a:rPr>
              <a:t>Missing values:</a:t>
            </a:r>
            <a:r>
              <a:rPr b="1" lang="en">
                <a:solidFill>
                  <a:schemeClr val="dk2"/>
                </a:solidFill>
              </a:rPr>
              <a:t> </a:t>
            </a:r>
            <a:r>
              <a:rPr lang="en">
                <a:solidFill>
                  <a:schemeClr val="dk2"/>
                </a:solidFill>
              </a:rPr>
              <a:t>Irrelevant missing values</a:t>
            </a:r>
            <a:endParaRPr>
              <a:solidFill>
                <a:schemeClr val="dk2"/>
              </a:solidFill>
            </a:endParaRPr>
          </a:p>
          <a:p>
            <a:pPr indent="-317500" lvl="0" marL="457200" rtl="0" algn="l">
              <a:lnSpc>
                <a:spcPct val="115000"/>
              </a:lnSpc>
              <a:spcBef>
                <a:spcPts val="1000"/>
              </a:spcBef>
              <a:spcAft>
                <a:spcPts val="0"/>
              </a:spcAft>
              <a:buClr>
                <a:schemeClr val="dk2"/>
              </a:buClr>
              <a:buSzPts val="1400"/>
              <a:buAutoNum type="arabicPeriod"/>
            </a:pPr>
            <a:r>
              <a:rPr b="1" lang="en" sz="1500">
                <a:solidFill>
                  <a:schemeClr val="dk2"/>
                </a:solidFill>
              </a:rPr>
              <a:t>Data conversion: </a:t>
            </a:r>
            <a:r>
              <a:rPr lang="en">
                <a:solidFill>
                  <a:schemeClr val="dk2"/>
                </a:solidFill>
              </a:rPr>
              <a:t>‘Count Date and Time’ and ‘Month and Year of Count’ columns to datetime format</a:t>
            </a:r>
            <a:endParaRPr>
              <a:solidFill>
                <a:schemeClr val="dk2"/>
              </a:solidFill>
            </a:endParaRPr>
          </a:p>
          <a:p>
            <a:pPr indent="-317500" lvl="0" marL="457200" rtl="0" algn="l">
              <a:lnSpc>
                <a:spcPct val="115000"/>
              </a:lnSpc>
              <a:spcBef>
                <a:spcPts val="1000"/>
              </a:spcBef>
              <a:spcAft>
                <a:spcPts val="1000"/>
              </a:spcAft>
              <a:buClr>
                <a:schemeClr val="dk2"/>
              </a:buClr>
              <a:buSzPts val="1400"/>
              <a:buAutoNum type="arabicPeriod"/>
            </a:pPr>
            <a:r>
              <a:rPr b="1" lang="en" sz="1500">
                <a:solidFill>
                  <a:schemeClr val="dk2"/>
                </a:solidFill>
              </a:rPr>
              <a:t>Extract new variables: </a:t>
            </a:r>
            <a:r>
              <a:rPr lang="en" sz="1500">
                <a:solidFill>
                  <a:schemeClr val="dk2"/>
                </a:solidFill>
              </a:rPr>
              <a:t>Temporal and Geographical</a:t>
            </a:r>
            <a:endParaRPr>
              <a:solidFill>
                <a:schemeClr val="dk2"/>
              </a:solidFill>
            </a:endParaRPr>
          </a:p>
        </p:txBody>
      </p:sp>
      <p:sp>
        <p:nvSpPr>
          <p:cNvPr id="111" name="Google Shape;111;p19"/>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9"/>
          <p:cNvPicPr preferRelativeResize="0"/>
          <p:nvPr/>
        </p:nvPicPr>
        <p:blipFill>
          <a:blip r:embed="rId3">
            <a:alphaModFix/>
          </a:blip>
          <a:stretch>
            <a:fillRect/>
          </a:stretch>
        </p:blipFill>
        <p:spPr>
          <a:xfrm>
            <a:off x="4158750" y="1448594"/>
            <a:ext cx="4673549" cy="276420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None/>
            </a:pPr>
            <a:r>
              <a:rPr lang="en" sz="3500">
                <a:latin typeface="Proxima Nova"/>
                <a:ea typeface="Proxima Nova"/>
                <a:cs typeface="Proxima Nova"/>
                <a:sym typeface="Proxima Nova"/>
              </a:rPr>
              <a:t>Data Visualization</a:t>
            </a:r>
            <a:endParaRPr/>
          </a:p>
        </p:txBody>
      </p:sp>
      <p:sp>
        <p:nvSpPr>
          <p:cNvPr id="118" name="Google Shape;118;p20"/>
          <p:cNvSpPr txBox="1"/>
          <p:nvPr>
            <p:ph idx="2" type="body"/>
          </p:nvPr>
        </p:nvSpPr>
        <p:spPr>
          <a:xfrm>
            <a:off x="4762500" y="876600"/>
            <a:ext cx="4166400" cy="3695100"/>
          </a:xfrm>
          <a:prstGeom prst="rect">
            <a:avLst/>
          </a:prstGeom>
        </p:spPr>
        <p:txBody>
          <a:bodyPr anchorCtr="0" anchor="ctr" bIns="91425" lIns="91425" spcFirstLastPara="1" rIns="91425" wrap="square" tIns="91425">
            <a:normAutofit/>
          </a:bodyPr>
          <a:lstStyle/>
          <a:p>
            <a:pPr indent="-330200" lvl="0" marL="457200" marR="0" rtl="0" algn="l">
              <a:lnSpc>
                <a:spcPct val="115000"/>
              </a:lnSpc>
              <a:spcBef>
                <a:spcPts val="0"/>
              </a:spcBef>
              <a:spcAft>
                <a:spcPts val="0"/>
              </a:spcAft>
              <a:buSzPts val="1600"/>
              <a:buAutoNum type="arabicPeriod"/>
            </a:pPr>
            <a:r>
              <a:rPr b="1" lang="en" sz="1600"/>
              <a:t>Outlier Detection</a:t>
            </a:r>
            <a:endParaRPr b="1" sz="1600"/>
          </a:p>
          <a:p>
            <a:pPr indent="-330200" lvl="0" marL="457200" marR="0" rtl="0" algn="l">
              <a:lnSpc>
                <a:spcPct val="115000"/>
              </a:lnSpc>
              <a:spcBef>
                <a:spcPts val="0"/>
              </a:spcBef>
              <a:spcAft>
                <a:spcPts val="0"/>
              </a:spcAft>
              <a:buSzPts val="1600"/>
              <a:buAutoNum type="arabicPeriod"/>
            </a:pPr>
            <a:r>
              <a:rPr b="1" lang="en" sz="1600"/>
              <a:t>Missing Readings</a:t>
            </a:r>
            <a:endParaRPr b="1" sz="1600"/>
          </a:p>
          <a:p>
            <a:pPr indent="-330200" lvl="0" marL="457200" marR="0" rtl="0" algn="l">
              <a:lnSpc>
                <a:spcPct val="115000"/>
              </a:lnSpc>
              <a:spcBef>
                <a:spcPts val="0"/>
              </a:spcBef>
              <a:spcAft>
                <a:spcPts val="0"/>
              </a:spcAft>
              <a:buSzPts val="1600"/>
              <a:buAutoNum type="arabicPeriod"/>
            </a:pPr>
            <a:r>
              <a:rPr b="1" lang="en" sz="1600"/>
              <a:t>Zero Counts</a:t>
            </a:r>
            <a:endParaRPr b="1" sz="1600"/>
          </a:p>
          <a:p>
            <a:pPr indent="-330200" lvl="0" marL="457200" marR="0" rtl="0" algn="l">
              <a:lnSpc>
                <a:spcPct val="115000"/>
              </a:lnSpc>
              <a:spcBef>
                <a:spcPts val="0"/>
              </a:spcBef>
              <a:spcAft>
                <a:spcPts val="0"/>
              </a:spcAft>
              <a:buSzPts val="1600"/>
              <a:buAutoNum type="arabicPeriod"/>
            </a:pPr>
            <a:r>
              <a:rPr b="1" lang="en" sz="1600"/>
              <a:t>Cycling Traffic Volume</a:t>
            </a:r>
            <a:endParaRPr b="1" sz="1600"/>
          </a:p>
          <a:p>
            <a:pPr indent="-330200" lvl="0" marL="457200" marR="0" rtl="0" algn="l">
              <a:lnSpc>
                <a:spcPct val="115000"/>
              </a:lnSpc>
              <a:spcBef>
                <a:spcPts val="0"/>
              </a:spcBef>
              <a:spcAft>
                <a:spcPts val="0"/>
              </a:spcAft>
              <a:buSzPts val="1600"/>
              <a:buAutoNum type="arabicPeriod"/>
            </a:pPr>
            <a:r>
              <a:rPr b="1" lang="en" sz="1600"/>
              <a:t>Geographic Distribution of Counters</a:t>
            </a:r>
            <a:endParaRPr b="1" sz="1600"/>
          </a:p>
          <a:p>
            <a:pPr indent="-330200" lvl="0" marL="457200" marR="0" rtl="0" algn="l">
              <a:lnSpc>
                <a:spcPct val="115000"/>
              </a:lnSpc>
              <a:spcBef>
                <a:spcPts val="0"/>
              </a:spcBef>
              <a:spcAft>
                <a:spcPts val="0"/>
              </a:spcAft>
              <a:buSzPts val="1600"/>
              <a:buAutoNum type="arabicPeriod"/>
            </a:pPr>
            <a:r>
              <a:rPr b="1" lang="en" sz="1600"/>
              <a:t>Excurse: Olympic and Paralympic Periods</a:t>
            </a:r>
            <a:endParaRPr b="1"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idx="4294967295"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sz="3500">
                <a:latin typeface="Proxima Nova"/>
                <a:ea typeface="Proxima Nova"/>
                <a:cs typeface="Proxima Nova"/>
                <a:sym typeface="Proxima Nova"/>
              </a:rPr>
              <a:t>Outlier Detection</a:t>
            </a:r>
            <a:endParaRPr sz="3500">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3500">
              <a:latin typeface="Proxima Nova"/>
              <a:ea typeface="Proxima Nova"/>
              <a:cs typeface="Proxima Nova"/>
              <a:sym typeface="Proxima Nova"/>
            </a:endParaRPr>
          </a:p>
        </p:txBody>
      </p:sp>
      <p:pic>
        <p:nvPicPr>
          <p:cNvPr id="124" name="Google Shape;124;p21"/>
          <p:cNvPicPr preferRelativeResize="0"/>
          <p:nvPr/>
        </p:nvPicPr>
        <p:blipFill>
          <a:blip r:embed="rId3">
            <a:alphaModFix/>
          </a:blip>
          <a:stretch>
            <a:fillRect/>
          </a:stretch>
        </p:blipFill>
        <p:spPr>
          <a:xfrm>
            <a:off x="4382625" y="1587963"/>
            <a:ext cx="4300374" cy="2338075"/>
          </a:xfrm>
          <a:prstGeom prst="rect">
            <a:avLst/>
          </a:prstGeom>
          <a:noFill/>
          <a:ln>
            <a:noFill/>
          </a:ln>
        </p:spPr>
      </p:pic>
      <p:pic>
        <p:nvPicPr>
          <p:cNvPr id="125" name="Google Shape;125;p21"/>
          <p:cNvPicPr preferRelativeResize="0"/>
          <p:nvPr/>
        </p:nvPicPr>
        <p:blipFill>
          <a:blip r:embed="rId4">
            <a:alphaModFix/>
          </a:blip>
          <a:stretch>
            <a:fillRect/>
          </a:stretch>
        </p:blipFill>
        <p:spPr>
          <a:xfrm>
            <a:off x="444425" y="1304825"/>
            <a:ext cx="3634700" cy="2904350"/>
          </a:xfrm>
          <a:prstGeom prst="rect">
            <a:avLst/>
          </a:prstGeom>
          <a:noFill/>
          <a:ln>
            <a:noFill/>
          </a:ln>
        </p:spPr>
      </p:pic>
      <p:sp>
        <p:nvSpPr>
          <p:cNvPr id="126" name="Google Shape;126;p21"/>
          <p:cNvSpPr txBox="1"/>
          <p:nvPr/>
        </p:nvSpPr>
        <p:spPr>
          <a:xfrm>
            <a:off x="-37950" y="4951875"/>
            <a:ext cx="9181800" cy="19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